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3.jpg" ContentType="image/jpeg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89" r:id="rId4"/>
    <p:sldId id="290" r:id="rId5"/>
    <p:sldId id="301" r:id="rId6"/>
    <p:sldId id="294" r:id="rId7"/>
    <p:sldId id="300" r:id="rId8"/>
    <p:sldId id="296" r:id="rId9"/>
    <p:sldId id="310" r:id="rId10"/>
    <p:sldId id="309" r:id="rId11"/>
    <p:sldId id="295" r:id="rId12"/>
    <p:sldId id="268" r:id="rId13"/>
    <p:sldId id="269" r:id="rId14"/>
    <p:sldId id="270" r:id="rId15"/>
    <p:sldId id="312" r:id="rId16"/>
    <p:sldId id="297" r:id="rId17"/>
    <p:sldId id="313" r:id="rId18"/>
    <p:sldId id="314" r:id="rId19"/>
    <p:sldId id="311" r:id="rId20"/>
    <p:sldId id="303" r:id="rId21"/>
    <p:sldId id="306" r:id="rId22"/>
    <p:sldId id="285" r:id="rId23"/>
  </p:sldIdLst>
  <p:sldSz cx="5759450" cy="4319588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595" userDrawn="1">
          <p15:clr>
            <a:srgbClr val="A4A3A4"/>
          </p15:clr>
        </p15:guide>
        <p15:guide id="2" pos="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7"/>
    <p:restoredTop sz="94650"/>
  </p:normalViewPr>
  <p:slideViewPr>
    <p:cSldViewPr>
      <p:cViewPr varScale="1">
        <p:scale>
          <a:sx n="191" d="100"/>
          <a:sy n="191" d="100"/>
        </p:scale>
        <p:origin x="1264" y="176"/>
      </p:cViewPr>
      <p:guideLst>
        <p:guide orient="horz" pos="3595"/>
        <p:guide pos="1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0D571-F1E9-4D44-9DF5-7FE22B14B3B7}" type="datetimeFigureOut">
              <a:rPr lang="fr-FR" smtClean="0"/>
              <a:t>25/06/2023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D73D2-C500-4EA1-AAF6-1B6C3DBDBE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0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7786" y="11774"/>
            <a:ext cx="520387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3920" y="2418973"/>
            <a:ext cx="403161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58213" y="4062003"/>
            <a:ext cx="1843024" cy="172870"/>
          </a:xfrm>
        </p:spPr>
        <p:txBody>
          <a:bodyPr lIns="0" tIns="0" rIns="0" bIns="0"/>
          <a:lstStyle>
            <a:lvl1pPr algn="ctr">
              <a:defRPr sz="11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7976" y="4062003"/>
            <a:ext cx="1324674" cy="172870"/>
          </a:xfrm>
        </p:spPr>
        <p:txBody>
          <a:bodyPr lIns="0" tIns="0" rIns="0" bIns="0"/>
          <a:lstStyle>
            <a:lvl1pPr algn="l">
              <a:defRPr sz="1123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7975" y="993510"/>
            <a:ext cx="2505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6117" y="993510"/>
            <a:ext cx="25053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230494"/>
          </a:xfrm>
        </p:spPr>
        <p:txBody>
          <a:bodyPr lIns="0" tIns="0" rIns="0" bIns="0"/>
          <a:lstStyle>
            <a:lvl1pPr>
              <a:defRPr sz="1498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74" b="0" i="0">
                <a:solidFill>
                  <a:srgbClr val="F9F9F9"/>
                </a:solidFill>
                <a:latin typeface="Tahoma"/>
                <a:cs typeface="Tahoma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4" y="7"/>
            <a:ext cx="5757070" cy="371722"/>
          </a:xfrm>
          <a:custGeom>
            <a:avLst/>
            <a:gdLst/>
            <a:ahLst/>
            <a:cxnLst/>
            <a:rect l="l" t="t" r="r" b="b"/>
            <a:pathLst>
              <a:path w="4608195" h="297815">
                <a:moveTo>
                  <a:pt x="4608004" y="0"/>
                </a:moveTo>
                <a:lnTo>
                  <a:pt x="0" y="0"/>
                </a:lnTo>
                <a:lnTo>
                  <a:pt x="0" y="297688"/>
                </a:lnTo>
                <a:lnTo>
                  <a:pt x="4608004" y="297688"/>
                </a:lnTo>
                <a:lnTo>
                  <a:pt x="4608004" y="0"/>
                </a:lnTo>
                <a:close/>
              </a:path>
            </a:pathLst>
          </a:custGeom>
          <a:solidFill>
            <a:srgbClr val="1D1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376795"/>
            <a:ext cx="5756831" cy="1091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786" y="11774"/>
            <a:ext cx="520387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212" y="1479579"/>
            <a:ext cx="42910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56904" y="4107860"/>
            <a:ext cx="1843024" cy="13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874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6668" y="4107860"/>
            <a:ext cx="1324674" cy="13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874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27/04/2022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69651" y="4122171"/>
            <a:ext cx="357784" cy="25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4" b="0" i="0">
                <a:solidFill>
                  <a:srgbClr val="F9F9F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06207">
              <a:lnSpc>
                <a:spcPts val="961"/>
              </a:lnSpc>
            </a:pPr>
            <a:fld id="{81D60167-4931-47E6-BA6A-407CBD079E47}" type="slidenum">
              <a:rPr lang="fr-FR" spc="-25" smtClean="0"/>
              <a:pPr marL="106207">
                <a:lnSpc>
                  <a:spcPts val="961"/>
                </a:lnSpc>
              </a:pPr>
              <a:t>‹#›</a:t>
            </a:fld>
            <a:r>
              <a:rPr lang="fr-FR" spc="-25"/>
              <a:t>/22</a:t>
            </a:r>
            <a:endParaRPr lang="fr-FR"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70666">
        <a:defRPr>
          <a:latin typeface="+mn-lt"/>
          <a:ea typeface="+mn-ea"/>
          <a:cs typeface="+mn-cs"/>
        </a:defRPr>
      </a:lvl2pPr>
      <a:lvl3pPr marL="1141332">
        <a:defRPr>
          <a:latin typeface="+mn-lt"/>
          <a:ea typeface="+mn-ea"/>
          <a:cs typeface="+mn-cs"/>
        </a:defRPr>
      </a:lvl3pPr>
      <a:lvl4pPr marL="1711996">
        <a:defRPr>
          <a:latin typeface="+mn-lt"/>
          <a:ea typeface="+mn-ea"/>
          <a:cs typeface="+mn-cs"/>
        </a:defRPr>
      </a:lvl4pPr>
      <a:lvl5pPr marL="2282662">
        <a:defRPr>
          <a:latin typeface="+mn-lt"/>
          <a:ea typeface="+mn-ea"/>
          <a:cs typeface="+mn-cs"/>
        </a:defRPr>
      </a:lvl5pPr>
      <a:lvl6pPr marL="2853327">
        <a:defRPr>
          <a:latin typeface="+mn-lt"/>
          <a:ea typeface="+mn-ea"/>
          <a:cs typeface="+mn-cs"/>
        </a:defRPr>
      </a:lvl6pPr>
      <a:lvl7pPr marL="3423994">
        <a:defRPr>
          <a:latin typeface="+mn-lt"/>
          <a:ea typeface="+mn-ea"/>
          <a:cs typeface="+mn-cs"/>
        </a:defRPr>
      </a:lvl7pPr>
      <a:lvl8pPr marL="3994658">
        <a:defRPr>
          <a:latin typeface="+mn-lt"/>
          <a:ea typeface="+mn-ea"/>
          <a:cs typeface="+mn-cs"/>
        </a:defRPr>
      </a:lvl8pPr>
      <a:lvl9pPr marL="456532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70666">
        <a:defRPr>
          <a:latin typeface="+mn-lt"/>
          <a:ea typeface="+mn-ea"/>
          <a:cs typeface="+mn-cs"/>
        </a:defRPr>
      </a:lvl2pPr>
      <a:lvl3pPr marL="1141332">
        <a:defRPr>
          <a:latin typeface="+mn-lt"/>
          <a:ea typeface="+mn-ea"/>
          <a:cs typeface="+mn-cs"/>
        </a:defRPr>
      </a:lvl3pPr>
      <a:lvl4pPr marL="1711996">
        <a:defRPr>
          <a:latin typeface="+mn-lt"/>
          <a:ea typeface="+mn-ea"/>
          <a:cs typeface="+mn-cs"/>
        </a:defRPr>
      </a:lvl4pPr>
      <a:lvl5pPr marL="2282662">
        <a:defRPr>
          <a:latin typeface="+mn-lt"/>
          <a:ea typeface="+mn-ea"/>
          <a:cs typeface="+mn-cs"/>
        </a:defRPr>
      </a:lvl5pPr>
      <a:lvl6pPr marL="2853327">
        <a:defRPr>
          <a:latin typeface="+mn-lt"/>
          <a:ea typeface="+mn-ea"/>
          <a:cs typeface="+mn-cs"/>
        </a:defRPr>
      </a:lvl6pPr>
      <a:lvl7pPr marL="3423994">
        <a:defRPr>
          <a:latin typeface="+mn-lt"/>
          <a:ea typeface="+mn-ea"/>
          <a:cs typeface="+mn-cs"/>
        </a:defRPr>
      </a:lvl7pPr>
      <a:lvl8pPr marL="3994658">
        <a:defRPr>
          <a:latin typeface="+mn-lt"/>
          <a:ea typeface="+mn-ea"/>
          <a:cs typeface="+mn-cs"/>
        </a:defRPr>
      </a:lvl8pPr>
      <a:lvl9pPr marL="456532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mailto:ame@lisn.upsaclay.fr" TargetMode="External"/><Relationship Id="rId4" Type="http://schemas.openxmlformats.org/officeDocument/2006/relationships/hyperlink" Target="mailto:firstname.lastname@lisn.upsaclay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10" y="230344"/>
            <a:ext cx="1186757" cy="5547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1527" y="401099"/>
            <a:ext cx="613417" cy="21324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128" y="1304176"/>
            <a:ext cx="4852997" cy="559320"/>
          </a:xfrm>
          <a:prstGeom prst="rect">
            <a:avLst/>
          </a:prstGeom>
        </p:spPr>
        <p:txBody>
          <a:bodyPr vert="horz" wrap="square" lIns="0" tIns="21400" rIns="0" bIns="0" rtlCol="0">
            <a:spAutoFit/>
          </a:bodyPr>
          <a:lstStyle/>
          <a:p>
            <a:pPr marL="15852" algn="ctr">
              <a:spcBef>
                <a:spcPts val="169"/>
              </a:spcBef>
            </a:pPr>
            <a:r>
              <a:rPr lang="fr-FR" sz="1747" spc="-25" dirty="0" err="1">
                <a:solidFill>
                  <a:srgbClr val="1D1E3F"/>
                </a:solidFill>
              </a:rPr>
              <a:t>Sign</a:t>
            </a:r>
            <a:r>
              <a:rPr lang="fr-FR" sz="1747" spc="-25" dirty="0">
                <a:solidFill>
                  <a:srgbClr val="1D1E3F"/>
                </a:solidFill>
              </a:rPr>
              <a:t> </a:t>
            </a:r>
            <a:r>
              <a:rPr lang="fr-FR" sz="1747" spc="-25" dirty="0" err="1">
                <a:solidFill>
                  <a:srgbClr val="1D1E3F"/>
                </a:solidFill>
              </a:rPr>
              <a:t>Language</a:t>
            </a:r>
            <a:r>
              <a:rPr lang="fr-FR" sz="1747" spc="-25" dirty="0">
                <a:solidFill>
                  <a:srgbClr val="1D1E3F"/>
                </a:solidFill>
              </a:rPr>
              <a:t> </a:t>
            </a:r>
            <a:r>
              <a:rPr lang="fr-FR" sz="1747" spc="-25" dirty="0" err="1">
                <a:solidFill>
                  <a:srgbClr val="1D1E3F"/>
                </a:solidFill>
              </a:rPr>
              <a:t>synthesis</a:t>
            </a:r>
            <a:r>
              <a:rPr lang="fr-FR" sz="1747" spc="-25" dirty="0">
                <a:solidFill>
                  <a:srgbClr val="1D1E3F"/>
                </a:solidFill>
              </a:rPr>
              <a:t> by a </a:t>
            </a:r>
            <a:r>
              <a:rPr lang="fr-FR" sz="1747" spc="-25" dirty="0" err="1">
                <a:solidFill>
                  <a:srgbClr val="1D1E3F"/>
                </a:solidFill>
              </a:rPr>
              <a:t>decreasing</a:t>
            </a:r>
            <a:r>
              <a:rPr lang="fr-FR" sz="1747" spc="-25" dirty="0">
                <a:solidFill>
                  <a:srgbClr val="1D1E3F"/>
                </a:solidFill>
              </a:rPr>
              <a:t> </a:t>
            </a:r>
            <a:r>
              <a:rPr lang="fr-FR" sz="1747" spc="-25" dirty="0" err="1">
                <a:solidFill>
                  <a:srgbClr val="1D1E3F"/>
                </a:solidFill>
              </a:rPr>
              <a:t>granularity</a:t>
            </a:r>
            <a:r>
              <a:rPr lang="fr-FR" sz="1747" spc="-25" dirty="0">
                <a:solidFill>
                  <a:srgbClr val="1D1E3F"/>
                </a:solidFill>
              </a:rPr>
              <a:t> system </a:t>
            </a:r>
            <a:r>
              <a:rPr lang="fr-FR" sz="1747" spc="-25" dirty="0" err="1">
                <a:solidFill>
                  <a:srgbClr val="1D1E3F"/>
                </a:solidFill>
              </a:rPr>
              <a:t>from</a:t>
            </a:r>
            <a:r>
              <a:rPr lang="fr-FR" sz="1747" spc="-25" dirty="0">
                <a:solidFill>
                  <a:srgbClr val="1D1E3F"/>
                </a:solidFill>
              </a:rPr>
              <a:t> AZee</a:t>
            </a:r>
          </a:p>
        </p:txBody>
      </p:sp>
      <p:sp>
        <p:nvSpPr>
          <p:cNvPr id="10" name="object 10"/>
          <p:cNvSpPr/>
          <p:nvPr/>
        </p:nvSpPr>
        <p:spPr>
          <a:xfrm>
            <a:off x="451974" y="1962939"/>
            <a:ext cx="4852996" cy="6341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C7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1974" y="2559525"/>
            <a:ext cx="3550780" cy="909328"/>
          </a:xfrm>
          <a:prstGeom prst="rect">
            <a:avLst/>
          </a:prstGeom>
        </p:spPr>
        <p:txBody>
          <a:bodyPr vert="horz" wrap="square" lIns="0" tIns="15852" rIns="0" bIns="0" rtlCol="0">
            <a:spAutoFit/>
          </a:bodyPr>
          <a:lstStyle/>
          <a:p>
            <a:pPr marL="15852" marR="2287418">
              <a:lnSpc>
                <a:spcPct val="138000"/>
              </a:lnSpc>
              <a:spcBef>
                <a:spcPts val="125"/>
              </a:spcBef>
            </a:pPr>
            <a:r>
              <a:rPr lang="en-US" sz="1123" spc="-25" dirty="0">
                <a:solidFill>
                  <a:srgbClr val="1D1E3F"/>
                </a:solidFill>
                <a:latin typeface="Arial"/>
                <a:cs typeface="Arial"/>
              </a:rPr>
              <a:t>Paritosh</a:t>
            </a:r>
            <a:r>
              <a:rPr sz="1123" spc="31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lang="en-US" sz="1123" spc="-56" dirty="0">
                <a:solidFill>
                  <a:srgbClr val="1D1E3F"/>
                </a:solidFill>
                <a:latin typeface="Arial"/>
                <a:cs typeface="Arial"/>
              </a:rPr>
              <a:t>Sharma</a:t>
            </a:r>
            <a:r>
              <a:rPr sz="1123" spc="-56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lang="en-US" sz="1123" dirty="0">
                <a:solidFill>
                  <a:srgbClr val="1D1E3F"/>
                </a:solidFill>
                <a:latin typeface="Arial"/>
                <a:cs typeface="Arial"/>
              </a:rPr>
              <a:t>June</a:t>
            </a:r>
            <a:r>
              <a:rPr sz="1123" spc="19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lang="en-US" sz="1123" spc="19" dirty="0">
                <a:solidFill>
                  <a:srgbClr val="1D1E3F"/>
                </a:solidFill>
                <a:latin typeface="Arial"/>
                <a:cs typeface="Arial"/>
              </a:rPr>
              <a:t>26</a:t>
            </a:r>
            <a:r>
              <a:rPr sz="1123" dirty="0">
                <a:solidFill>
                  <a:srgbClr val="1D1E3F"/>
                </a:solidFill>
                <a:latin typeface="Arial"/>
                <a:cs typeface="Arial"/>
              </a:rPr>
              <a:t>,</a:t>
            </a:r>
            <a:r>
              <a:rPr sz="1123" spc="19" dirty="0">
                <a:solidFill>
                  <a:srgbClr val="1D1E3F"/>
                </a:solidFill>
                <a:latin typeface="Arial"/>
                <a:cs typeface="Arial"/>
              </a:rPr>
              <a:t> </a:t>
            </a:r>
            <a:r>
              <a:rPr sz="1123" spc="-25" dirty="0">
                <a:solidFill>
                  <a:srgbClr val="1D1E3F"/>
                </a:solidFill>
                <a:latin typeface="Arial"/>
                <a:cs typeface="Arial"/>
              </a:rPr>
              <a:t>202</a:t>
            </a:r>
            <a:r>
              <a:rPr lang="en-US" sz="1123" spc="-25" dirty="0">
                <a:solidFill>
                  <a:srgbClr val="1D1E3F"/>
                </a:solidFill>
                <a:latin typeface="Arial"/>
                <a:cs typeface="Arial"/>
              </a:rPr>
              <a:t>3</a:t>
            </a:r>
            <a:endParaRPr sz="1123" dirty="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lang="en-US" sz="874" dirty="0">
              <a:solidFill>
                <a:srgbClr val="1D1E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1"/>
              </a:spcBef>
            </a:pPr>
            <a:r>
              <a:rPr lang="en-US" sz="874" dirty="0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CNRS, Université Paris-</a:t>
            </a:r>
            <a:r>
              <a:rPr lang="en-US" sz="874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Saclay</a:t>
            </a:r>
            <a:endParaRPr sz="87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52">
              <a:spcBef>
                <a:spcPts val="94"/>
              </a:spcBef>
            </a:pPr>
            <a:r>
              <a:rPr lang="en-US"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paritosh</a:t>
            </a:r>
            <a:r>
              <a:rPr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lang="en-US"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sharma</a:t>
            </a:r>
            <a:r>
              <a:rPr sz="874" u="sng" spc="-12" dirty="0" err="1">
                <a:solidFill>
                  <a:srgbClr val="1D1E3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@lisn.upsaclay.fr</a:t>
            </a:r>
            <a:endParaRPr sz="874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object 5">
            <a:extLst>
              <a:ext uri="{FF2B5EF4-FFF2-40B4-BE49-F238E27FC236}">
                <a16:creationId xmlns:a16="http://schemas.microsoft.com/office/drawing/2014/main" id="{E8225841-02A8-428D-BB77-E70009186D5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9762" y="292361"/>
            <a:ext cx="817528" cy="3832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0597BA5-18FB-462B-9D9F-54FB42DC61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001" y="322142"/>
            <a:ext cx="379188" cy="379188"/>
          </a:xfrm>
          <a:prstGeom prst="rect">
            <a:avLst/>
          </a:prstGeom>
        </p:spPr>
      </p:pic>
      <p:sp>
        <p:nvSpPr>
          <p:cNvPr id="39" name="PB0">
            <a:extLst>
              <a:ext uri="{FF2B5EF4-FFF2-40B4-BE49-F238E27FC236}">
                <a16:creationId xmlns:a16="http://schemas.microsoft.com/office/drawing/2014/main" id="{742CCF80-A0AB-4C65-9D85-44F9521775EA}"/>
              </a:ext>
            </a:extLst>
          </p:cNvPr>
          <p:cNvSpPr/>
          <p:nvPr/>
        </p:nvSpPr>
        <p:spPr>
          <a:xfrm>
            <a:off x="-33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PB4">
            <a:extLst>
              <a:ext uri="{FF2B5EF4-FFF2-40B4-BE49-F238E27FC236}">
                <a16:creationId xmlns:a16="http://schemas.microsoft.com/office/drawing/2014/main" id="{EFBFEFE4-DAA7-495F-8280-83E7D27CB85A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5">
            <a:extLst>
              <a:ext uri="{FF2B5EF4-FFF2-40B4-BE49-F238E27FC236}">
                <a16:creationId xmlns:a16="http://schemas.microsoft.com/office/drawing/2014/main" id="{F298C044-246B-4F6B-8123-4A81174BE5E2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6">
            <a:extLst>
              <a:ext uri="{FF2B5EF4-FFF2-40B4-BE49-F238E27FC236}">
                <a16:creationId xmlns:a16="http://schemas.microsoft.com/office/drawing/2014/main" id="{351A61E2-5914-46D6-8B2E-4D55CA8FFC01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7">
            <a:extLst>
              <a:ext uri="{FF2B5EF4-FFF2-40B4-BE49-F238E27FC236}">
                <a16:creationId xmlns:a16="http://schemas.microsoft.com/office/drawing/2014/main" id="{13B348FD-9063-4EBB-AC76-EE04C3A04237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8">
            <a:extLst>
              <a:ext uri="{FF2B5EF4-FFF2-40B4-BE49-F238E27FC236}">
                <a16:creationId xmlns:a16="http://schemas.microsoft.com/office/drawing/2014/main" id="{8F91E92D-79DB-4D31-97B6-B47197DD2B1C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9">
            <a:extLst>
              <a:ext uri="{FF2B5EF4-FFF2-40B4-BE49-F238E27FC236}">
                <a16:creationId xmlns:a16="http://schemas.microsoft.com/office/drawing/2014/main" id="{9DEAA766-702F-4739-BEAB-DC7043626166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0">
            <a:extLst>
              <a:ext uri="{FF2B5EF4-FFF2-40B4-BE49-F238E27FC236}">
                <a16:creationId xmlns:a16="http://schemas.microsoft.com/office/drawing/2014/main" id="{D723DB19-9054-4DF0-BC0A-82C93EAD661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11">
            <a:extLst>
              <a:ext uri="{FF2B5EF4-FFF2-40B4-BE49-F238E27FC236}">
                <a16:creationId xmlns:a16="http://schemas.microsoft.com/office/drawing/2014/main" id="{73405678-C3C1-480C-8A88-3EE102236A6D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PB12">
            <a:extLst>
              <a:ext uri="{FF2B5EF4-FFF2-40B4-BE49-F238E27FC236}">
                <a16:creationId xmlns:a16="http://schemas.microsoft.com/office/drawing/2014/main" id="{15DA9260-161B-4758-A5D2-BC764B4E8751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PB13">
            <a:extLst>
              <a:ext uri="{FF2B5EF4-FFF2-40B4-BE49-F238E27FC236}">
                <a16:creationId xmlns:a16="http://schemas.microsoft.com/office/drawing/2014/main" id="{3B60D341-C7C0-43B2-9533-4471DBBE5ED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PB14">
            <a:extLst>
              <a:ext uri="{FF2B5EF4-FFF2-40B4-BE49-F238E27FC236}">
                <a16:creationId xmlns:a16="http://schemas.microsoft.com/office/drawing/2014/main" id="{B7E53BC4-F9E5-4C21-B7BA-D98E14AFEE61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PB15">
            <a:extLst>
              <a:ext uri="{FF2B5EF4-FFF2-40B4-BE49-F238E27FC236}">
                <a16:creationId xmlns:a16="http://schemas.microsoft.com/office/drawing/2014/main" id="{9A2AA710-C18C-4DA4-97FC-E30E5317A61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PB16">
            <a:extLst>
              <a:ext uri="{FF2B5EF4-FFF2-40B4-BE49-F238E27FC236}">
                <a16:creationId xmlns:a16="http://schemas.microsoft.com/office/drawing/2014/main" id="{31B56BA6-DCE3-4836-AB76-8C1D4D0D37B8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PB17">
            <a:extLst>
              <a:ext uri="{FF2B5EF4-FFF2-40B4-BE49-F238E27FC236}">
                <a16:creationId xmlns:a16="http://schemas.microsoft.com/office/drawing/2014/main" id="{F3D22803-DBEB-4659-9447-B032B15DC39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PB18">
            <a:extLst>
              <a:ext uri="{FF2B5EF4-FFF2-40B4-BE49-F238E27FC236}">
                <a16:creationId xmlns:a16="http://schemas.microsoft.com/office/drawing/2014/main" id="{70091FD5-FB03-4982-840B-3B6AACB0323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PB19">
            <a:extLst>
              <a:ext uri="{FF2B5EF4-FFF2-40B4-BE49-F238E27FC236}">
                <a16:creationId xmlns:a16="http://schemas.microsoft.com/office/drawing/2014/main" id="{4DA67EA8-9AB8-4BE8-9CE7-C00567729EE2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PB20">
            <a:extLst>
              <a:ext uri="{FF2B5EF4-FFF2-40B4-BE49-F238E27FC236}">
                <a16:creationId xmlns:a16="http://schemas.microsoft.com/office/drawing/2014/main" id="{589C7C2D-5A1C-4F13-942A-826A816B74C4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27" y="67350"/>
            <a:ext cx="2832297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Solution: Ordering the blocks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F3A9D655-498C-EE8C-3C8E-1A13914E279B}"/>
              </a:ext>
            </a:extLst>
          </p:cNvPr>
          <p:cNvSpPr/>
          <p:nvPr/>
        </p:nvSpPr>
        <p:spPr>
          <a:xfrm>
            <a:off x="1599700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2BC7CEC-BCE6-8ECF-FF6C-BB3D75C493ED}"/>
              </a:ext>
            </a:extLst>
          </p:cNvPr>
          <p:cNvSpPr txBox="1"/>
          <p:nvPr/>
        </p:nvSpPr>
        <p:spPr>
          <a:xfrm>
            <a:off x="240645" y="940594"/>
            <a:ext cx="5001279" cy="616974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Create a dependency acyclic graph based on block dependencies.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Topologic sorting for evaluation order.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31D466-43B0-22E5-0DC8-F7C54998F85B}"/>
              </a:ext>
            </a:extLst>
          </p:cNvPr>
          <p:cNvSpPr/>
          <p:nvPr/>
        </p:nvSpPr>
        <p:spPr>
          <a:xfrm>
            <a:off x="262004" y="2518453"/>
            <a:ext cx="1234236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Configuration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75FC5-5029-33B6-13B4-D286185C940D}"/>
              </a:ext>
            </a:extLst>
          </p:cNvPr>
          <p:cNvSpPr/>
          <p:nvPr/>
        </p:nvSpPr>
        <p:spPr>
          <a:xfrm>
            <a:off x="1855793" y="2035118"/>
            <a:ext cx="1343937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Wrist movement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707CFD-073D-A44E-D3A1-DC4E342FD73B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1496240" y="2159794"/>
            <a:ext cx="359553" cy="4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C5781-4DF9-B910-2D59-72A4A4C7BFC0}"/>
              </a:ext>
            </a:extLst>
          </p:cNvPr>
          <p:cNvSpPr/>
          <p:nvPr/>
        </p:nvSpPr>
        <p:spPr>
          <a:xfrm>
            <a:off x="1855793" y="3036052"/>
            <a:ext cx="1562016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Wrist movement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11FD8-EAFD-F2EE-F668-DC8931F77AC7}"/>
              </a:ext>
            </a:extLst>
          </p:cNvPr>
          <p:cNvCxnSpPr>
            <a:stCxn id="13" idx="1"/>
            <a:endCxn id="8" idx="3"/>
          </p:cNvCxnSpPr>
          <p:nvPr/>
        </p:nvCxnSpPr>
        <p:spPr>
          <a:xfrm flipH="1" flipV="1">
            <a:off x="1496240" y="2643129"/>
            <a:ext cx="359553" cy="51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54C4C8-39E5-33F7-759E-71B9F3A8023A}"/>
              </a:ext>
            </a:extLst>
          </p:cNvPr>
          <p:cNvSpPr/>
          <p:nvPr/>
        </p:nvSpPr>
        <p:spPr>
          <a:xfrm>
            <a:off x="3730794" y="2082596"/>
            <a:ext cx="1885079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Transition(interpolation )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7BB79E-4A02-8FFA-F02E-423323CB561B}"/>
              </a:ext>
            </a:extLst>
          </p:cNvPr>
          <p:cNvSpPr/>
          <p:nvPr/>
        </p:nvSpPr>
        <p:spPr>
          <a:xfrm>
            <a:off x="3730793" y="2599749"/>
            <a:ext cx="1885079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CF6CA6-B62A-BCEE-D522-6D9CC021F2F1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flipH="1" flipV="1">
            <a:off x="3199730" y="2159794"/>
            <a:ext cx="531064" cy="4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4FFC9B-DC38-3FE5-2528-B9B0F1E49B74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3417809" y="2207272"/>
            <a:ext cx="312985" cy="95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129501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93128"/>
            <a:ext cx="2400047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Problem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CC2F303-4F6F-7508-DD68-A42D6D18E814}"/>
              </a:ext>
            </a:extLst>
          </p:cNvPr>
          <p:cNvSpPr txBox="1"/>
          <p:nvPr/>
        </p:nvSpPr>
        <p:spPr>
          <a:xfrm>
            <a:off x="296806" y="994114"/>
            <a:ext cx="3268719" cy="1026701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Restriction using IK and joint limits only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Loss of chain when evaluating </a:t>
            </a:r>
            <a:r>
              <a:rPr lang="en-US" sz="1248" i="1" dirty="0" err="1">
                <a:solidFill>
                  <a:srgbClr val="1D1E3F"/>
                </a:solidFill>
                <a:latin typeface="Tahoma"/>
                <a:cs typeface="Tahoma"/>
              </a:rPr>
              <a:t>transpaths</a:t>
            </a:r>
            <a:endParaRPr lang="en-US" sz="1248" i="1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i="1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How to extend low-level constraints?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BD9CE-DC5B-2B1C-0D3C-8B9CA56B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8" y="2155240"/>
            <a:ext cx="1339416" cy="1497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BC648-D1A8-2963-0F49-DE905EE599C1}"/>
              </a:ext>
            </a:extLst>
          </p:cNvPr>
          <p:cNvSpPr txBox="1"/>
          <p:nvPr/>
        </p:nvSpPr>
        <p:spPr>
          <a:xfrm>
            <a:off x="1052413" y="3640117"/>
            <a:ext cx="774571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Source: Moody(1997</a:t>
            </a:r>
            <a:endParaRPr lang="en-FR" sz="49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B4A91-32AE-00B9-34D8-22907DE347EE}"/>
              </a:ext>
            </a:extLst>
          </p:cNvPr>
          <p:cNvSpPr txBox="1"/>
          <p:nvPr/>
        </p:nvSpPr>
        <p:spPr>
          <a:xfrm>
            <a:off x="4216859" y="2870555"/>
            <a:ext cx="930063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Marionette effect during IK</a:t>
            </a:r>
            <a:endParaRPr lang="en-FR" sz="499" dirty="0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B14CC185-788E-FC65-2B51-AD4C5BE0CAA2}"/>
              </a:ext>
            </a:extLst>
          </p:cNvPr>
          <p:cNvSpPr/>
          <p:nvPr/>
        </p:nvSpPr>
        <p:spPr>
          <a:xfrm>
            <a:off x="319255" y="3887629"/>
            <a:ext cx="320006" cy="21598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3475E-9CEC-C833-80CF-002D08D84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42054"/>
          <a:stretch/>
        </p:blipFill>
        <p:spPr>
          <a:xfrm>
            <a:off x="3679742" y="1019452"/>
            <a:ext cx="1904789" cy="18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7461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899" y="85161"/>
            <a:ext cx="2663085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pc="-25" dirty="0"/>
              <a:t>Solution: Layers</a:t>
            </a:r>
            <a:endParaRPr spc="-25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360E9C03-44FD-40EA-96D1-A8AC99CA7A5D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8BD00069-7451-4752-9F78-DE25E74E799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CD526D2C-18B8-46D0-A2AC-5ADCB6452849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FDAEE284-BFE8-4AF9-AAC5-0FBD5F32E345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ABDC7C9-00EB-4519-A436-85DE9E6B8AD7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FD23F120-7FF7-46FE-BB97-5591B12068B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59511DA9-8385-4EDE-86BD-00A4157D530D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996702D2-62BF-4C47-8657-4E1BC84E324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F6860AD9-F74A-465D-BB68-74EF215EF1AD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B1F87F34-36E9-420A-8A81-EC3DD4A047AD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C1F03354-324B-46A7-B032-39254B1A1AB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2E82006F-EB8A-482A-94D7-206F76EC9978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CC80EC5E-EDE1-43E6-BF63-8830FD34F2C4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CACF55-83C5-4C69-B78F-88DC884458D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B42E144E-EC74-438B-ADB9-9E51C66584C0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7533A0FC-6A0C-4A6C-8E1A-6E6B7ACF3BAF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803B9E7-9915-4B8C-BD44-B8C8867936E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26A202B3-3F55-499A-BB58-4866E61AAB5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237A088-ECC7-91D1-EC5F-AC0AF2E170D9}"/>
              </a:ext>
            </a:extLst>
          </p:cNvPr>
          <p:cNvSpPr txBox="1"/>
          <p:nvPr/>
        </p:nvSpPr>
        <p:spPr>
          <a:xfrm>
            <a:off x="319678" y="1321594"/>
            <a:ext cx="4638150" cy="1231565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Define separate layers based on the constraint evaluation.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Order constraints in the blocks based on dependencies.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Apply constraint on a specific layer and update the layer.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3A68E7A0-9354-AFC9-8360-F3B90B586ED7}"/>
              </a:ext>
            </a:extLst>
          </p:cNvPr>
          <p:cNvSpPr/>
          <p:nvPr/>
        </p:nvSpPr>
        <p:spPr>
          <a:xfrm>
            <a:off x="959688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12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205" y="24191"/>
            <a:ext cx="1321239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pc="-25" dirty="0"/>
              <a:t>IK Layer</a:t>
            </a:r>
            <a:endParaRPr spc="-75" dirty="0"/>
          </a:p>
        </p:txBody>
      </p:sp>
      <p:sp>
        <p:nvSpPr>
          <p:cNvPr id="35" name="PB3">
            <a:extLst>
              <a:ext uri="{FF2B5EF4-FFF2-40B4-BE49-F238E27FC236}">
                <a16:creationId xmlns:a16="http://schemas.microsoft.com/office/drawing/2014/main" id="{46B2B559-D319-4167-B87F-760F25A9369F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4">
            <a:extLst>
              <a:ext uri="{FF2B5EF4-FFF2-40B4-BE49-F238E27FC236}">
                <a16:creationId xmlns:a16="http://schemas.microsoft.com/office/drawing/2014/main" id="{E961F851-8ED9-4C32-A107-C8042EFA1766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5">
            <a:extLst>
              <a:ext uri="{FF2B5EF4-FFF2-40B4-BE49-F238E27FC236}">
                <a16:creationId xmlns:a16="http://schemas.microsoft.com/office/drawing/2014/main" id="{D7A83DBF-53A6-4387-AAA2-9C1C3E1EF744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6">
            <a:extLst>
              <a:ext uri="{FF2B5EF4-FFF2-40B4-BE49-F238E27FC236}">
                <a16:creationId xmlns:a16="http://schemas.microsoft.com/office/drawing/2014/main" id="{3BA9124A-93FC-4D74-ABB2-3A66DE503E10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7">
            <a:extLst>
              <a:ext uri="{FF2B5EF4-FFF2-40B4-BE49-F238E27FC236}">
                <a16:creationId xmlns:a16="http://schemas.microsoft.com/office/drawing/2014/main" id="{44E98839-74DC-4E13-B44D-DBC2890F621E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8">
            <a:extLst>
              <a:ext uri="{FF2B5EF4-FFF2-40B4-BE49-F238E27FC236}">
                <a16:creationId xmlns:a16="http://schemas.microsoft.com/office/drawing/2014/main" id="{CCE25611-F71A-4678-A1E0-CA3D0F15BA65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9">
            <a:extLst>
              <a:ext uri="{FF2B5EF4-FFF2-40B4-BE49-F238E27FC236}">
                <a16:creationId xmlns:a16="http://schemas.microsoft.com/office/drawing/2014/main" id="{7CD6E3F0-9DF7-4D21-9DF3-239C8039BF2E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0">
            <a:extLst>
              <a:ext uri="{FF2B5EF4-FFF2-40B4-BE49-F238E27FC236}">
                <a16:creationId xmlns:a16="http://schemas.microsoft.com/office/drawing/2014/main" id="{3D58E1AB-161E-42B0-869B-73170A0EBAA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1">
            <a:extLst>
              <a:ext uri="{FF2B5EF4-FFF2-40B4-BE49-F238E27FC236}">
                <a16:creationId xmlns:a16="http://schemas.microsoft.com/office/drawing/2014/main" id="{7BDEE1CE-E8AD-4D39-ACB3-21740E15B2BB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2">
            <a:extLst>
              <a:ext uri="{FF2B5EF4-FFF2-40B4-BE49-F238E27FC236}">
                <a16:creationId xmlns:a16="http://schemas.microsoft.com/office/drawing/2014/main" id="{A6D52B22-79DF-4F3B-87DC-7950B0CA27C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3">
            <a:extLst>
              <a:ext uri="{FF2B5EF4-FFF2-40B4-BE49-F238E27FC236}">
                <a16:creationId xmlns:a16="http://schemas.microsoft.com/office/drawing/2014/main" id="{FB3193CE-42DA-465C-88CA-A7ECF98FDC2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4">
            <a:extLst>
              <a:ext uri="{FF2B5EF4-FFF2-40B4-BE49-F238E27FC236}">
                <a16:creationId xmlns:a16="http://schemas.microsoft.com/office/drawing/2014/main" id="{5D443FAA-AE87-437C-B5DD-D4518483DFCA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5">
            <a:extLst>
              <a:ext uri="{FF2B5EF4-FFF2-40B4-BE49-F238E27FC236}">
                <a16:creationId xmlns:a16="http://schemas.microsoft.com/office/drawing/2014/main" id="{E5480A66-CA64-469F-8E90-4A39834CFC10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6">
            <a:extLst>
              <a:ext uri="{FF2B5EF4-FFF2-40B4-BE49-F238E27FC236}">
                <a16:creationId xmlns:a16="http://schemas.microsoft.com/office/drawing/2014/main" id="{D21EE2BB-2ADB-4D6F-9ED5-75255FF63EE5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7">
            <a:extLst>
              <a:ext uri="{FF2B5EF4-FFF2-40B4-BE49-F238E27FC236}">
                <a16:creationId xmlns:a16="http://schemas.microsoft.com/office/drawing/2014/main" id="{C73087AF-1799-4005-8FD5-3A91CA6F4EC2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18">
            <a:extLst>
              <a:ext uri="{FF2B5EF4-FFF2-40B4-BE49-F238E27FC236}">
                <a16:creationId xmlns:a16="http://schemas.microsoft.com/office/drawing/2014/main" id="{233A7AAA-502E-4FCC-9E99-EC3CDFC669C7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PB19">
            <a:extLst>
              <a:ext uri="{FF2B5EF4-FFF2-40B4-BE49-F238E27FC236}">
                <a16:creationId xmlns:a16="http://schemas.microsoft.com/office/drawing/2014/main" id="{34766742-7784-4A9B-A0A9-D9ACFD22D183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PB20">
            <a:extLst>
              <a:ext uri="{FF2B5EF4-FFF2-40B4-BE49-F238E27FC236}">
                <a16:creationId xmlns:a16="http://schemas.microsoft.com/office/drawing/2014/main" id="{A376C474-0C9F-462B-8BC7-0DAAA2671AA5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6973911-887F-9260-F88D-8F42458966C1}"/>
              </a:ext>
            </a:extLst>
          </p:cNvPr>
          <p:cNvSpPr txBox="1"/>
          <p:nvPr/>
        </p:nvSpPr>
        <p:spPr>
          <a:xfrm>
            <a:off x="319178" y="931579"/>
            <a:ext cx="3626847" cy="1026701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IK layer for hands, fingers and spine.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Reuse the same chain for </a:t>
            </a:r>
            <a:r>
              <a:rPr lang="en-US" sz="1248" i="1" dirty="0" err="1">
                <a:solidFill>
                  <a:srgbClr val="1D1E3F"/>
                </a:solidFill>
                <a:latin typeface="Tahoma"/>
                <a:cs typeface="Tahoma"/>
              </a:rPr>
              <a:t>transpath</a:t>
            </a: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 evaluation.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7ADC1-7BDB-4449-B07E-24E5A2E0D871}"/>
              </a:ext>
            </a:extLst>
          </p:cNvPr>
          <p:cNvSpPr txBox="1"/>
          <p:nvPr/>
        </p:nvSpPr>
        <p:spPr>
          <a:xfrm>
            <a:off x="1126435" y="3599209"/>
            <a:ext cx="585417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Hand IK chain</a:t>
            </a:r>
            <a:endParaRPr lang="en-FR" sz="499" dirty="0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CD6FAEA9-0031-2C4D-198C-FA34A0852734}"/>
              </a:ext>
            </a:extLst>
          </p:cNvPr>
          <p:cNvSpPr/>
          <p:nvPr/>
        </p:nvSpPr>
        <p:spPr>
          <a:xfrm>
            <a:off x="1279694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3032-CB26-D582-8CBC-88E25A0AD8F3}"/>
              </a:ext>
            </a:extLst>
          </p:cNvPr>
          <p:cNvSpPr txBox="1"/>
          <p:nvPr/>
        </p:nvSpPr>
        <p:spPr>
          <a:xfrm>
            <a:off x="3900284" y="3616936"/>
            <a:ext cx="612668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Finger IK chain</a:t>
            </a:r>
            <a:endParaRPr lang="en-FR" sz="499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618F70-2BDB-9C2B-7912-509AFD89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6" y="2159794"/>
            <a:ext cx="1409596" cy="1396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7C0AD-CF58-6A6F-D897-130C952A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485" y="2128996"/>
            <a:ext cx="1010530" cy="144522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866" y="67371"/>
            <a:ext cx="1512122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FK Layer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CB2DEE9E-0139-BDB3-4107-550B8B12A534}"/>
              </a:ext>
            </a:extLst>
          </p:cNvPr>
          <p:cNvSpPr/>
          <p:nvPr/>
        </p:nvSpPr>
        <p:spPr>
          <a:xfrm>
            <a:off x="1599701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702311E-ADA0-7F14-F71F-B98FA3CE5F36}"/>
              </a:ext>
            </a:extLst>
          </p:cNvPr>
          <p:cNvSpPr txBox="1"/>
          <p:nvPr/>
        </p:nvSpPr>
        <p:spPr>
          <a:xfrm>
            <a:off x="319678" y="1260624"/>
            <a:ext cx="3626847" cy="809013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Used for evaluating forward kinematics such as </a:t>
            </a:r>
            <a:r>
              <a:rPr lang="en-US" sz="1248" i="1" dirty="0">
                <a:solidFill>
                  <a:srgbClr val="1D1E3F"/>
                </a:solidFill>
                <a:latin typeface="Tahoma"/>
                <a:cs typeface="Tahoma"/>
              </a:rPr>
              <a:t>orient</a:t>
            </a: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, </a:t>
            </a:r>
            <a:r>
              <a:rPr lang="en-US" sz="1248" i="1" dirty="0">
                <a:solidFill>
                  <a:srgbClr val="1D1E3F"/>
                </a:solidFill>
                <a:latin typeface="Tahoma"/>
                <a:cs typeface="Tahoma"/>
              </a:rPr>
              <a:t>trill.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EDEAF-2B4A-0076-6409-DB5DB1EC16CC}"/>
              </a:ext>
            </a:extLst>
          </p:cNvPr>
          <p:cNvSpPr txBox="1"/>
          <p:nvPr/>
        </p:nvSpPr>
        <p:spPr>
          <a:xfrm>
            <a:off x="4681484" y="3531394"/>
            <a:ext cx="516488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FK for hand</a:t>
            </a:r>
            <a:endParaRPr lang="en-FR" sz="499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FA5EE-FE1D-104A-0C10-D63251A2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872" y="2050490"/>
            <a:ext cx="1318906" cy="138736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05" y="82645"/>
            <a:ext cx="1512122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Morphs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7F55BE-6BA9-CEA5-F4F4-AD82E5FFB90F}"/>
              </a:ext>
            </a:extLst>
          </p:cNvPr>
          <p:cNvSpPr txBox="1"/>
          <p:nvPr/>
        </p:nvSpPr>
        <p:spPr>
          <a:xfrm>
            <a:off x="161612" y="1101776"/>
            <a:ext cx="3175313" cy="20724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Morphs for hands and face</a:t>
            </a:r>
          </a:p>
        </p:txBody>
      </p:sp>
      <p:sp>
        <p:nvSpPr>
          <p:cNvPr id="8" name="PB0">
            <a:extLst>
              <a:ext uri="{FF2B5EF4-FFF2-40B4-BE49-F238E27FC236}">
                <a16:creationId xmlns:a16="http://schemas.microsoft.com/office/drawing/2014/main" id="{4478D3CC-4AC1-09E4-3FF5-23B2905B933D}"/>
              </a:ext>
            </a:extLst>
          </p:cNvPr>
          <p:cNvSpPr/>
          <p:nvPr/>
        </p:nvSpPr>
        <p:spPr>
          <a:xfrm>
            <a:off x="1599700" y="3898104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14" name="Picture 13" descr="A close-up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8B4FC80A-DA20-6DF6-FA72-55D43E6CC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10" y="1156927"/>
            <a:ext cx="1898650" cy="97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5E40C1-C055-B4B2-0144-B4CCF866857C}"/>
              </a:ext>
            </a:extLst>
          </p:cNvPr>
          <p:cNvSpPr txBox="1"/>
          <p:nvPr/>
        </p:nvSpPr>
        <p:spPr>
          <a:xfrm>
            <a:off x="4074644" y="2131057"/>
            <a:ext cx="810220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Morph for </a:t>
            </a:r>
            <a:r>
              <a:rPr lang="en-GB" sz="499" dirty="0" err="1"/>
              <a:t>index_r</a:t>
            </a:r>
            <a:endParaRPr lang="en-FR" sz="499" dirty="0"/>
          </a:p>
        </p:txBody>
      </p:sp>
    </p:spTree>
    <p:extLst>
      <p:ext uri="{BB962C8B-B14F-4D97-AF65-F5344CB8AC3E}">
        <p14:creationId xmlns:p14="http://schemas.microsoft.com/office/powerpoint/2010/main" val="2069697214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05" y="82645"/>
            <a:ext cx="1512122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Problem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99C60-160C-67F2-950D-1124598A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21" y="2326587"/>
            <a:ext cx="1135863" cy="1360539"/>
          </a:xfrm>
          <a:prstGeom prst="rect">
            <a:avLst/>
          </a:prstGeom>
        </p:spPr>
      </p:pic>
      <p:sp>
        <p:nvSpPr>
          <p:cNvPr id="8" name="PB0">
            <a:extLst>
              <a:ext uri="{FF2B5EF4-FFF2-40B4-BE49-F238E27FC236}">
                <a16:creationId xmlns:a16="http://schemas.microsoft.com/office/drawing/2014/main" id="{4478D3CC-4AC1-09E4-3FF5-23B2905B933D}"/>
              </a:ext>
            </a:extLst>
          </p:cNvPr>
          <p:cNvSpPr/>
          <p:nvPr/>
        </p:nvSpPr>
        <p:spPr>
          <a:xfrm>
            <a:off x="1599700" y="3898104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16</a:t>
            </a:r>
          </a:p>
        </p:txBody>
      </p:sp>
      <p:pic>
        <p:nvPicPr>
          <p:cNvPr id="6" name="Picture 5" descr="A picture containing person, nail, toe&#10;&#10;Description automatically generated">
            <a:extLst>
              <a:ext uri="{FF2B5EF4-FFF2-40B4-BE49-F238E27FC236}">
                <a16:creationId xmlns:a16="http://schemas.microsoft.com/office/drawing/2014/main" id="{8284B0E0-94EA-304F-BF0A-FBBA1426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16" y="764152"/>
            <a:ext cx="1600031" cy="1334539"/>
          </a:xfrm>
          <a:prstGeom prst="rect">
            <a:avLst/>
          </a:prstGeom>
        </p:spPr>
      </p:pic>
      <p:pic>
        <p:nvPicPr>
          <p:cNvPr id="9" name="Picture 8" descr="A picture containing hand, finger, nail, thumb&#10;&#10;Description automatically generated">
            <a:extLst>
              <a:ext uri="{FF2B5EF4-FFF2-40B4-BE49-F238E27FC236}">
                <a16:creationId xmlns:a16="http://schemas.microsoft.com/office/drawing/2014/main" id="{357189CC-47C8-7A05-9638-250A7E879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1" y="772458"/>
            <a:ext cx="1373379" cy="1346711"/>
          </a:xfrm>
          <a:prstGeom prst="rect">
            <a:avLst/>
          </a:prstGeom>
        </p:spPr>
      </p:pic>
      <p:pic>
        <p:nvPicPr>
          <p:cNvPr id="12" name="Picture 11" descr="A close up of a hand&#10;&#10;Description automatically generated with medium confidence">
            <a:extLst>
              <a:ext uri="{FF2B5EF4-FFF2-40B4-BE49-F238E27FC236}">
                <a16:creationId xmlns:a16="http://schemas.microsoft.com/office/drawing/2014/main" id="{7CD41BD7-E920-7DCE-427E-A20110D12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45" y="765545"/>
            <a:ext cx="1508067" cy="1360539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411ABC62-2D0C-32A4-E04D-33A9FC455373}"/>
              </a:ext>
            </a:extLst>
          </p:cNvPr>
          <p:cNvSpPr txBox="1"/>
          <p:nvPr/>
        </p:nvSpPr>
        <p:spPr>
          <a:xfrm>
            <a:off x="184422" y="2682291"/>
            <a:ext cx="2161904" cy="39928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Unnatural shape generation</a:t>
            </a:r>
          </a:p>
        </p:txBody>
      </p:sp>
    </p:spTree>
    <p:extLst>
      <p:ext uri="{BB962C8B-B14F-4D97-AF65-F5344CB8AC3E}">
        <p14:creationId xmlns:p14="http://schemas.microsoft.com/office/powerpoint/2010/main" val="2297314729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899" y="85161"/>
            <a:ext cx="2663085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pc="-25" dirty="0"/>
              <a:t>Solution: Morphs</a:t>
            </a:r>
            <a:endParaRPr spc="-25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360E9C03-44FD-40EA-96D1-A8AC99CA7A5D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8BD00069-7451-4752-9F78-DE25E74E799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CD526D2C-18B8-46D0-A2AC-5ADCB6452849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FDAEE284-BFE8-4AF9-AAC5-0FBD5F32E345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ABDC7C9-00EB-4519-A436-85DE9E6B8AD7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FD23F120-7FF7-46FE-BB97-5591B12068B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59511DA9-8385-4EDE-86BD-00A4157D530D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996702D2-62BF-4C47-8657-4E1BC84E324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F6860AD9-F74A-465D-BB68-74EF215EF1AD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B1F87F34-36E9-420A-8A81-EC3DD4A047AD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C1F03354-324B-46A7-B032-39254B1A1AB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2E82006F-EB8A-482A-94D7-206F76EC9978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CC80EC5E-EDE1-43E6-BF63-8830FD34F2C4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CACF55-83C5-4C69-B78F-88DC884458D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B42E144E-EC74-438B-ADB9-9E51C66584C0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7533A0FC-6A0C-4A6C-8E1A-6E6B7ACF3BAF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803B9E7-9915-4B8C-BD44-B8C8867936E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26A202B3-3F55-499A-BB58-4866E61AAB5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3A68E7A0-9354-AFC9-8360-F3B90B586ED7}"/>
              </a:ext>
            </a:extLst>
          </p:cNvPr>
          <p:cNvSpPr/>
          <p:nvPr/>
        </p:nvSpPr>
        <p:spPr>
          <a:xfrm>
            <a:off x="959688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BD7DC-8F5C-1CFA-9F8D-6BC4C7159CE3}"/>
              </a:ext>
            </a:extLst>
          </p:cNvPr>
          <p:cNvSpPr txBox="1"/>
          <p:nvPr/>
        </p:nvSpPr>
        <p:spPr>
          <a:xfrm>
            <a:off x="2079709" y="761247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morph</a:t>
            </a:r>
            <a:br>
              <a:rPr lang="en-GB" sz="8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</a:br>
            <a:r>
              <a:rPr lang="en-GB" sz="8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	’morph id </a:t>
            </a:r>
            <a:endParaRPr lang="en-GB" sz="800" dirty="0">
              <a:solidFill>
                <a:schemeClr val="bg1"/>
              </a:solidFill>
              <a:highlight>
                <a:srgbClr val="003064"/>
              </a:highlight>
            </a:endParaRPr>
          </a:p>
          <a:p>
            <a:r>
              <a:rPr lang="en-GB" sz="800" dirty="0">
                <a:solidFill>
                  <a:schemeClr val="bg1"/>
                </a:solidFill>
                <a:effectLst/>
                <a:highlight>
                  <a:srgbClr val="003064"/>
                </a:highlight>
                <a:latin typeface="NimbusRomNo9L"/>
              </a:rPr>
              <a:t>	weight [0 , 1] </a:t>
            </a:r>
            <a:endParaRPr lang="en-GB" sz="800" dirty="0">
              <a:solidFill>
                <a:schemeClr val="bg1"/>
              </a:solidFill>
              <a:highlight>
                <a:srgbClr val="00306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A7E8B-FA85-8B3D-E1D0-E97AEE242195}"/>
              </a:ext>
            </a:extLst>
          </p:cNvPr>
          <p:cNvSpPr txBox="1"/>
          <p:nvPr/>
        </p:nvSpPr>
        <p:spPr>
          <a:xfrm>
            <a:off x="212725" y="853581"/>
            <a:ext cx="2880026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D1E3F"/>
                </a:solidFill>
                <a:latin typeface="Tahoma"/>
                <a:cs typeface="Tahoma"/>
              </a:rPr>
              <a:t>Morphs defines as -&gt;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D1E3F"/>
                </a:solidFill>
                <a:latin typeface="Tahoma"/>
                <a:cs typeface="Tahoma"/>
              </a:rPr>
              <a:t>Skeletal morphs for hands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D1E3F"/>
                </a:solidFill>
                <a:latin typeface="Tahoma"/>
                <a:cs typeface="Tahoma"/>
              </a:rPr>
              <a:t>Non skeletal morphs for face</a:t>
            </a:r>
          </a:p>
        </p:txBody>
      </p:sp>
      <p:pic>
        <p:nvPicPr>
          <p:cNvPr id="16" name="Picture 2" descr="Shape Keys Panel — Blender Manual">
            <a:extLst>
              <a:ext uri="{FF2B5EF4-FFF2-40B4-BE49-F238E27FC236}">
                <a16:creationId xmlns:a16="http://schemas.microsoft.com/office/drawing/2014/main" id="{26D02D66-F766-E72F-671E-379315DE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25" y="1509243"/>
            <a:ext cx="1038245" cy="63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F45402-A7B3-B443-AE89-D61D5EA2D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24" y="1351976"/>
            <a:ext cx="603342" cy="522560"/>
          </a:xfrm>
          <a:prstGeom prst="rect">
            <a:avLst/>
          </a:prstGeom>
        </p:spPr>
      </p:pic>
      <p:pic>
        <p:nvPicPr>
          <p:cNvPr id="19" name="Picture 18" descr="A close up of a hand&#10;&#10;Description automatically generated with medium confidence">
            <a:extLst>
              <a:ext uri="{FF2B5EF4-FFF2-40B4-BE49-F238E27FC236}">
                <a16:creationId xmlns:a16="http://schemas.microsoft.com/office/drawing/2014/main" id="{EE91DF51-80A3-2A68-B6A0-26F229766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84" y="1222912"/>
            <a:ext cx="477128" cy="810493"/>
          </a:xfrm>
          <a:prstGeom prst="rect">
            <a:avLst/>
          </a:prstGeom>
        </p:spPr>
      </p:pic>
      <p:pic>
        <p:nvPicPr>
          <p:cNvPr id="21" name="Picture 20" descr="A dot to dot game with a face&#10;&#10;Description automatically generated with low confidence">
            <a:extLst>
              <a:ext uri="{FF2B5EF4-FFF2-40B4-BE49-F238E27FC236}">
                <a16:creationId xmlns:a16="http://schemas.microsoft.com/office/drawing/2014/main" id="{76C7DCB9-A60B-9BF2-8303-A50ACCECF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0" y="2586947"/>
            <a:ext cx="1229460" cy="9759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43074F-1B95-2913-F32B-916B8FD056F9}"/>
              </a:ext>
            </a:extLst>
          </p:cNvPr>
          <p:cNvSpPr txBox="1"/>
          <p:nvPr/>
        </p:nvSpPr>
        <p:spPr>
          <a:xfrm>
            <a:off x="4792415" y="2159794"/>
            <a:ext cx="810220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99" dirty="0"/>
              <a:t>Shape keys</a:t>
            </a:r>
            <a:endParaRPr lang="en-FR" sz="499" dirty="0"/>
          </a:p>
        </p:txBody>
      </p:sp>
      <p:pic>
        <p:nvPicPr>
          <p:cNvPr id="24" name="Picture 23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AD58F7D-C17B-F412-191B-7D95706D8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163" y="2586947"/>
            <a:ext cx="799861" cy="9713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C558BF-408C-ADD7-9A1A-EEA16F02F18E}"/>
              </a:ext>
            </a:extLst>
          </p:cNvPr>
          <p:cNvSpPr txBox="1"/>
          <p:nvPr/>
        </p:nvSpPr>
        <p:spPr>
          <a:xfrm>
            <a:off x="2520156" y="3558341"/>
            <a:ext cx="725117" cy="2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99" dirty="0"/>
              <a:t>Expression for </a:t>
            </a:r>
          </a:p>
          <a:p>
            <a:pPr algn="just"/>
            <a:r>
              <a:rPr lang="en-GB" sz="499" dirty="0"/>
              <a:t>:inter-subjectivity</a:t>
            </a:r>
            <a:endParaRPr lang="en-FR" sz="499" dirty="0"/>
          </a:p>
        </p:txBody>
      </p:sp>
      <p:pic>
        <p:nvPicPr>
          <p:cNvPr id="28" name="Picture 27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AD4C1BE-9664-0D58-A49B-D5CD3CCF99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489"/>
          <a:stretch/>
        </p:blipFill>
        <p:spPr>
          <a:xfrm>
            <a:off x="3866601" y="2739594"/>
            <a:ext cx="1469599" cy="6996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43E08F-E602-76FC-EBD2-D7217F7A328C}"/>
              </a:ext>
            </a:extLst>
          </p:cNvPr>
          <p:cNvSpPr txBox="1"/>
          <p:nvPr/>
        </p:nvSpPr>
        <p:spPr>
          <a:xfrm>
            <a:off x="4277200" y="3473766"/>
            <a:ext cx="431326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99" dirty="0"/>
              <a:t>FLAME</a:t>
            </a:r>
            <a:endParaRPr lang="en-FR" sz="499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314300-4BE8-3E0D-1DA0-7DE914010042}"/>
              </a:ext>
            </a:extLst>
          </p:cNvPr>
          <p:cNvSpPr txBox="1"/>
          <p:nvPr/>
        </p:nvSpPr>
        <p:spPr>
          <a:xfrm>
            <a:off x="1073611" y="3558340"/>
            <a:ext cx="526091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99" dirty="0"/>
              <a:t>Landmarks</a:t>
            </a:r>
            <a:endParaRPr lang="en-FR" sz="499" dirty="0"/>
          </a:p>
        </p:txBody>
      </p:sp>
    </p:spTree>
    <p:extLst>
      <p:ext uri="{BB962C8B-B14F-4D97-AF65-F5344CB8AC3E}">
        <p14:creationId xmlns:p14="http://schemas.microsoft.com/office/powerpoint/2010/main" val="260859233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05" y="82645"/>
            <a:ext cx="1697220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Motion Templates</a:t>
            </a:r>
            <a:endParaRPr lang="en-US"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015DA5BB-1FC5-4CAE-BC7F-C2E67916F740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5049A139-EA15-49BC-9D83-83741BD3FFCE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47B7012B-0713-4ED4-828A-F474864C04B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7AED722B-7B05-469B-A507-341315CE8B56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E80E8885-933F-4BC8-BC4D-C17BDE42E928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E825F23-BC7A-48BA-B627-01CE50F297F7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892E1274-28B1-4621-9654-47BFDF7AEC81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EF0EC56B-AF8B-4F23-9CD2-F502528B3A8A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E2B395B4-9135-4007-8061-79A5DE1D1BB1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5598F191-3E95-4D13-AFE7-4DD6C131CC12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85C372C-5F6A-40A7-82D3-E252576822EA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879D4A18-A410-4E5E-89E0-F875D43204E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8893DFA5-1701-4815-9E17-6E11615855D5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AF0AFBCA-F4CD-432C-AE22-23751C1E0B0B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DE730864-84C4-4561-9655-2A161133855B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6469F345-E6B5-4061-AF55-E42B32047806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D59EA147-7930-47C9-A47D-D0F41A5CA0D1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C86816C2-FB8A-4B9A-8924-185914EBE290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B0">
            <a:extLst>
              <a:ext uri="{FF2B5EF4-FFF2-40B4-BE49-F238E27FC236}">
                <a16:creationId xmlns:a16="http://schemas.microsoft.com/office/drawing/2014/main" id="{4478D3CC-4AC1-09E4-3FF5-23B2905B933D}"/>
              </a:ext>
            </a:extLst>
          </p:cNvPr>
          <p:cNvSpPr/>
          <p:nvPr/>
        </p:nvSpPr>
        <p:spPr>
          <a:xfrm>
            <a:off x="1599700" y="3898104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18</a:t>
            </a:r>
          </a:p>
        </p:txBody>
      </p:sp>
      <p:pic>
        <p:nvPicPr>
          <p:cNvPr id="4" name="Picture 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71AF96F-FA31-95D2-0DDA-5258DFED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08" y="940594"/>
            <a:ext cx="2117724" cy="531909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38C8F491-D75B-C28E-8492-353090E2A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38" y="1778794"/>
            <a:ext cx="1732091" cy="1026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D8636-7C93-A48A-B8A4-A017858E0375}"/>
              </a:ext>
            </a:extLst>
          </p:cNvPr>
          <p:cNvSpPr txBox="1"/>
          <p:nvPr/>
        </p:nvSpPr>
        <p:spPr>
          <a:xfrm>
            <a:off x="4017720" y="1387928"/>
            <a:ext cx="736126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99" dirty="0"/>
              <a:t>Intermediate blocks</a:t>
            </a:r>
            <a:endParaRPr lang="en-FR" sz="499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8AB94-C82D-2D40-B6ED-707FC90C5295}"/>
              </a:ext>
            </a:extLst>
          </p:cNvPr>
          <p:cNvSpPr txBox="1"/>
          <p:nvPr/>
        </p:nvSpPr>
        <p:spPr>
          <a:xfrm>
            <a:off x="4197610" y="2805561"/>
            <a:ext cx="736126" cy="1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99" dirty="0"/>
              <a:t>F-Curves</a:t>
            </a:r>
            <a:endParaRPr lang="en-FR" sz="499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9A3CEA4D-B60E-DC92-42DA-2FF0067D8F07}"/>
              </a:ext>
            </a:extLst>
          </p:cNvPr>
          <p:cNvSpPr txBox="1"/>
          <p:nvPr/>
        </p:nvSpPr>
        <p:spPr>
          <a:xfrm>
            <a:off x="161612" y="1101776"/>
            <a:ext cx="3175313" cy="1193093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Problem: Linear interpolation between blocks looks robotic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Solution: Generate intermediate transition blocks based on a pre-defined motion template</a:t>
            </a:r>
          </a:p>
        </p:txBody>
      </p:sp>
    </p:spTree>
    <p:extLst>
      <p:ext uri="{BB962C8B-B14F-4D97-AF65-F5344CB8AC3E}">
        <p14:creationId xmlns:p14="http://schemas.microsoft.com/office/powerpoint/2010/main" val="270000269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25460" y="1880134"/>
            <a:ext cx="2108530" cy="559320"/>
          </a:xfrm>
          <a:prstGeom prst="rect">
            <a:avLst/>
          </a:prstGeom>
        </p:spPr>
        <p:txBody>
          <a:bodyPr vert="horz" wrap="square" lIns="0" tIns="21400" rIns="0" bIns="0" rtlCol="0">
            <a:spAutoFit/>
          </a:bodyPr>
          <a:lstStyle/>
          <a:p>
            <a:pPr marL="15852" algn="ctr">
              <a:spcBef>
                <a:spcPts val="169"/>
              </a:spcBef>
            </a:pPr>
            <a:r>
              <a:rPr lang="en-US" sz="1747" b="1" spc="-67" dirty="0">
                <a:solidFill>
                  <a:srgbClr val="1D1E3F"/>
                </a:solidFill>
                <a:latin typeface="Arial"/>
                <a:cs typeface="Arial"/>
              </a:rPr>
              <a:t>Implementation and Preliminary Results</a:t>
            </a:r>
            <a:endParaRPr sz="1747" dirty="0">
              <a:solidFill>
                <a:srgbClr val="1D1E3F"/>
              </a:solidFill>
              <a:latin typeface="Arial"/>
              <a:cs typeface="Arial"/>
            </a:endParaRPr>
          </a:p>
        </p:txBody>
      </p:sp>
      <p:sp>
        <p:nvSpPr>
          <p:cNvPr id="32" name="PB3">
            <a:extLst>
              <a:ext uri="{FF2B5EF4-FFF2-40B4-BE49-F238E27FC236}">
                <a16:creationId xmlns:a16="http://schemas.microsoft.com/office/drawing/2014/main" id="{8A31CC21-764E-40CB-B525-F4BDBFDC6EE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PB4">
            <a:extLst>
              <a:ext uri="{FF2B5EF4-FFF2-40B4-BE49-F238E27FC236}">
                <a16:creationId xmlns:a16="http://schemas.microsoft.com/office/drawing/2014/main" id="{1F3F5D75-76CC-434D-A766-90FC8A87B0E1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5">
            <a:extLst>
              <a:ext uri="{FF2B5EF4-FFF2-40B4-BE49-F238E27FC236}">
                <a16:creationId xmlns:a16="http://schemas.microsoft.com/office/drawing/2014/main" id="{5A29D7C9-7C18-410B-80BD-970D259326BF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6">
            <a:extLst>
              <a:ext uri="{FF2B5EF4-FFF2-40B4-BE49-F238E27FC236}">
                <a16:creationId xmlns:a16="http://schemas.microsoft.com/office/drawing/2014/main" id="{12D17D10-EB5D-44C3-BF6A-D050635AF928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7">
            <a:extLst>
              <a:ext uri="{FF2B5EF4-FFF2-40B4-BE49-F238E27FC236}">
                <a16:creationId xmlns:a16="http://schemas.microsoft.com/office/drawing/2014/main" id="{FF1FCFE5-CF6C-45D1-B513-6EF505FD110B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8">
            <a:extLst>
              <a:ext uri="{FF2B5EF4-FFF2-40B4-BE49-F238E27FC236}">
                <a16:creationId xmlns:a16="http://schemas.microsoft.com/office/drawing/2014/main" id="{5F16A35D-9015-449F-B43A-7C89E808891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9">
            <a:extLst>
              <a:ext uri="{FF2B5EF4-FFF2-40B4-BE49-F238E27FC236}">
                <a16:creationId xmlns:a16="http://schemas.microsoft.com/office/drawing/2014/main" id="{13C6A0FD-08C3-4EC0-AFA9-85D22EB4DF3B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10">
            <a:extLst>
              <a:ext uri="{FF2B5EF4-FFF2-40B4-BE49-F238E27FC236}">
                <a16:creationId xmlns:a16="http://schemas.microsoft.com/office/drawing/2014/main" id="{3C95D206-87D5-4862-AA48-0DAF84C4B6D0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1">
            <a:extLst>
              <a:ext uri="{FF2B5EF4-FFF2-40B4-BE49-F238E27FC236}">
                <a16:creationId xmlns:a16="http://schemas.microsoft.com/office/drawing/2014/main" id="{4FDD523A-0C8C-4B55-9315-3C122B10A3D6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2">
            <a:extLst>
              <a:ext uri="{FF2B5EF4-FFF2-40B4-BE49-F238E27FC236}">
                <a16:creationId xmlns:a16="http://schemas.microsoft.com/office/drawing/2014/main" id="{210472F5-1B2E-4E7F-A9A4-6D178DCD91EC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3">
            <a:extLst>
              <a:ext uri="{FF2B5EF4-FFF2-40B4-BE49-F238E27FC236}">
                <a16:creationId xmlns:a16="http://schemas.microsoft.com/office/drawing/2014/main" id="{8307D208-5AB3-497E-9365-038E641E005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4">
            <a:extLst>
              <a:ext uri="{FF2B5EF4-FFF2-40B4-BE49-F238E27FC236}">
                <a16:creationId xmlns:a16="http://schemas.microsoft.com/office/drawing/2014/main" id="{5BD6714F-73B3-4C67-8BCA-C4528C7C83FF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5">
            <a:extLst>
              <a:ext uri="{FF2B5EF4-FFF2-40B4-BE49-F238E27FC236}">
                <a16:creationId xmlns:a16="http://schemas.microsoft.com/office/drawing/2014/main" id="{4713A6AD-2008-4932-B06B-178F9A8A4C7E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6">
            <a:extLst>
              <a:ext uri="{FF2B5EF4-FFF2-40B4-BE49-F238E27FC236}">
                <a16:creationId xmlns:a16="http://schemas.microsoft.com/office/drawing/2014/main" id="{F2CEA7FE-8F36-4123-B960-BA41B535ED8F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7">
            <a:extLst>
              <a:ext uri="{FF2B5EF4-FFF2-40B4-BE49-F238E27FC236}">
                <a16:creationId xmlns:a16="http://schemas.microsoft.com/office/drawing/2014/main" id="{D658C879-0B10-47FC-B7C5-23152C955A13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8">
            <a:extLst>
              <a:ext uri="{FF2B5EF4-FFF2-40B4-BE49-F238E27FC236}">
                <a16:creationId xmlns:a16="http://schemas.microsoft.com/office/drawing/2014/main" id="{C44A82A4-5B47-4C28-BE77-622D81B449C3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9">
            <a:extLst>
              <a:ext uri="{FF2B5EF4-FFF2-40B4-BE49-F238E27FC236}">
                <a16:creationId xmlns:a16="http://schemas.microsoft.com/office/drawing/2014/main" id="{B95029F1-6D38-48A2-9192-A3AC5F368BAD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B0">
            <a:extLst>
              <a:ext uri="{FF2B5EF4-FFF2-40B4-BE49-F238E27FC236}">
                <a16:creationId xmlns:a16="http://schemas.microsoft.com/office/drawing/2014/main" id="{51AE2D59-AE71-F863-CC87-C205D863B6D0}"/>
              </a:ext>
            </a:extLst>
          </p:cNvPr>
          <p:cNvSpPr/>
          <p:nvPr/>
        </p:nvSpPr>
        <p:spPr>
          <a:xfrm>
            <a:off x="5439444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0290103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732" y="1016794"/>
            <a:ext cx="4959037" cy="203819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Synthesize sign language using an avatar from a formal linguistic model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Increase the coverage of the synthesis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Naturalness of the synthesized animation 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What does the animation model want from the linguistic model?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sz="1248" dirty="0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628C1B9-52DC-E00B-C201-244312A513FC}"/>
              </a:ext>
            </a:extLst>
          </p:cNvPr>
          <p:cNvSpPr txBox="1">
            <a:spLocks/>
          </p:cNvSpPr>
          <p:nvPr/>
        </p:nvSpPr>
        <p:spPr>
          <a:xfrm>
            <a:off x="159674" y="93119"/>
            <a:ext cx="2783954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5852">
              <a:spcBef>
                <a:spcPts val="119"/>
              </a:spcBef>
            </a:pPr>
            <a:r>
              <a:rPr lang="en-US" sz="1498" dirty="0"/>
              <a:t>Goals</a:t>
            </a:r>
            <a:endParaRPr lang="en-US" sz="1498" spc="-44" dirty="0"/>
          </a:p>
        </p:txBody>
      </p:sp>
      <p:sp>
        <p:nvSpPr>
          <p:cNvPr id="2" name="PB0">
            <a:extLst>
              <a:ext uri="{FF2B5EF4-FFF2-40B4-BE49-F238E27FC236}">
                <a16:creationId xmlns:a16="http://schemas.microsoft.com/office/drawing/2014/main" id="{EDD2EE55-BB18-6573-54E1-13329116DC9A}"/>
              </a:ext>
            </a:extLst>
          </p:cNvPr>
          <p:cNvSpPr/>
          <p:nvPr/>
        </p:nvSpPr>
        <p:spPr>
          <a:xfrm>
            <a:off x="302081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9487296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732" y="93119"/>
            <a:ext cx="1797781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Future Work</a:t>
            </a:r>
            <a:endParaRPr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70A9F81-5AD8-441A-8376-A22CDBBBF22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9F7AB379-AD74-494B-9541-7DA5FBE3BDF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69ADB092-855E-4276-93B9-F1AB133923BA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3704A26D-EEA0-49DC-BD33-013A46A9187F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816DAB2-F959-43D2-9BFE-F3F0D5CC07D4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6F8D194E-3638-4BA2-8088-B3C486F56D9B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A4D7E0F-0612-42FE-8E1C-B1F6AE440410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47977D3D-F3FA-4DCA-B038-DC5F1EEC7AB4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04B14B19-F933-4A8C-BD7E-F7B944A2F6E9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68EE7B96-24CD-4647-8105-A44548D5F090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C23E4C7-00DA-42A1-8986-CF4F0BFCD699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C38CED36-0D4E-4E61-8E50-6826069D52D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F103F0AB-1367-4508-AB11-D20EB3CDD497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31D934-49B3-4FDF-8D9A-BE0918DED672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3A882497-3E95-4BF0-958A-85CAC328A54C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9F579FEB-C8DE-4562-850A-83B3723F86FB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47847809-1B68-42AF-8BB5-844569098988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E54462F2-79F2-47A4-9083-BB70E691EFEA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04EF90E-C838-D17E-15D3-339196AF8EFE}"/>
              </a:ext>
            </a:extLst>
          </p:cNvPr>
          <p:cNvSpPr txBox="1"/>
          <p:nvPr/>
        </p:nvSpPr>
        <p:spPr>
          <a:xfrm>
            <a:off x="240646" y="940594"/>
            <a:ext cx="4638150" cy="2639964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Evaluation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Parameterizing the pre-animated motion data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Address </a:t>
            </a:r>
            <a:r>
              <a:rPr lang="en-US" sz="1248">
                <a:solidFill>
                  <a:srgbClr val="1D1E3F"/>
                </a:solidFill>
                <a:latin typeface="Tahoma"/>
                <a:cs typeface="Tahoma"/>
              </a:rPr>
              <a:t>retargeting problems(SMPL-X)</a:t>
            </a: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Projection of low-level constraints to the motion space of more natural blocks.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Testing and debugging our blender add-on for longer discourses.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Integrating with AZVD.</a:t>
            </a:r>
          </a:p>
        </p:txBody>
      </p:sp>
      <p:sp>
        <p:nvSpPr>
          <p:cNvPr id="6" name="PB0">
            <a:extLst>
              <a:ext uri="{FF2B5EF4-FFF2-40B4-BE49-F238E27FC236}">
                <a16:creationId xmlns:a16="http://schemas.microsoft.com/office/drawing/2014/main" id="{4DF056D2-944F-9E50-6EC0-2789B83381BA}"/>
              </a:ext>
            </a:extLst>
          </p:cNvPr>
          <p:cNvSpPr/>
          <p:nvPr/>
        </p:nvSpPr>
        <p:spPr>
          <a:xfrm>
            <a:off x="1919706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1208999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731" y="93119"/>
            <a:ext cx="2947593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498" b="1" spc="-37" dirty="0">
                <a:solidFill>
                  <a:srgbClr val="F9F9F9"/>
                </a:solidFill>
                <a:latin typeface="Arial"/>
                <a:cs typeface="Arial"/>
              </a:rPr>
              <a:t>Other activities during the PhD</a:t>
            </a:r>
            <a:endParaRPr sz="1498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072" y="4122169"/>
            <a:ext cx="325752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2">
              <a:lnSpc>
                <a:spcPts val="961"/>
              </a:lnSpc>
            </a:pPr>
            <a:r>
              <a:rPr sz="874" spc="-12" dirty="0">
                <a:solidFill>
                  <a:srgbClr val="F9F9F9"/>
                </a:solidFill>
                <a:latin typeface="Tahoma"/>
                <a:cs typeface="Tahoma"/>
              </a:rPr>
              <a:t>11/22</a:t>
            </a:r>
            <a:endParaRPr sz="874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70A9F81-5AD8-441A-8376-A22CDBBBF22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9F7AB379-AD74-494B-9541-7DA5FBE3BDFC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69ADB092-855E-4276-93B9-F1AB133923BA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3704A26D-EEA0-49DC-BD33-013A46A9187F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816DAB2-F959-43D2-9BFE-F3F0D5CC07D4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6F8D194E-3638-4BA2-8088-B3C486F56D9B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A4D7E0F-0612-42FE-8E1C-B1F6AE440410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47977D3D-F3FA-4DCA-B038-DC5F1EEC7AB4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04B14B19-F933-4A8C-BD7E-F7B944A2F6E9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68EE7B96-24CD-4647-8105-A44548D5F090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0C23E4C7-00DA-42A1-8986-CF4F0BFCD699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C38CED36-0D4E-4E61-8E50-6826069D52DE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F103F0AB-1367-4508-AB11-D20EB3CDD497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9431D934-49B3-4FDF-8D9A-BE0918DED672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3A882497-3E95-4BF0-958A-85CAC328A54C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9F579FEB-C8DE-4562-850A-83B3723F86FB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47847809-1B68-42AF-8BB5-844569098988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E54462F2-79F2-47A4-9083-BB70E691EFEA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04EF90E-C838-D17E-15D3-339196AF8EFE}"/>
              </a:ext>
            </a:extLst>
          </p:cNvPr>
          <p:cNvSpPr txBox="1"/>
          <p:nvPr/>
        </p:nvSpPr>
        <p:spPr>
          <a:xfrm>
            <a:off x="240646" y="940594"/>
            <a:ext cx="4638150" cy="223023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134 hours of teaching in English and French (Graphics, AI, Java, HCI, Database)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Formations on Sign Language, Open Science, Climate Change, Pedagogy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3 Minute Thesis competition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Poster presentation at PhD day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6" name="PB0">
            <a:extLst>
              <a:ext uri="{FF2B5EF4-FFF2-40B4-BE49-F238E27FC236}">
                <a16:creationId xmlns:a16="http://schemas.microsoft.com/office/drawing/2014/main" id="{4DF056D2-944F-9E50-6EC0-2789B83381BA}"/>
              </a:ext>
            </a:extLst>
          </p:cNvPr>
          <p:cNvSpPr/>
          <p:nvPr/>
        </p:nvSpPr>
        <p:spPr>
          <a:xfrm>
            <a:off x="1919706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76564615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95192" y="1729621"/>
            <a:ext cx="1169063" cy="879473"/>
          </a:xfrm>
          <a:prstGeom prst="rect">
            <a:avLst/>
          </a:prstGeom>
        </p:spPr>
        <p:txBody>
          <a:bodyPr vert="horz" wrap="square" lIns="0" tIns="21400" rIns="0" bIns="0" rtlCol="0">
            <a:spAutoFit/>
          </a:bodyPr>
          <a:lstStyle/>
          <a:p>
            <a:pPr marL="15852" algn="ctr">
              <a:spcBef>
                <a:spcPts val="169"/>
              </a:spcBef>
            </a:pPr>
            <a:r>
              <a:rPr lang="en-US" sz="1747" b="1" spc="-67" dirty="0">
                <a:solidFill>
                  <a:srgbClr val="1D1E3F"/>
                </a:solidFill>
                <a:latin typeface="Arial"/>
                <a:cs typeface="Arial"/>
              </a:rPr>
              <a:t>Thank you </a:t>
            </a:r>
          </a:p>
          <a:p>
            <a:pPr marL="15852" algn="ctr">
              <a:spcBef>
                <a:spcPts val="169"/>
              </a:spcBef>
            </a:pPr>
            <a:r>
              <a:rPr lang="en-US" sz="1747" b="1" spc="-67" dirty="0">
                <a:solidFill>
                  <a:srgbClr val="1D1E3F"/>
                </a:solidFill>
                <a:latin typeface="Arial"/>
                <a:cs typeface="Arial"/>
              </a:rPr>
              <a:t>And</a:t>
            </a:r>
          </a:p>
          <a:p>
            <a:pPr marL="15852" algn="ctr">
              <a:spcBef>
                <a:spcPts val="169"/>
              </a:spcBef>
            </a:pPr>
            <a:r>
              <a:rPr sz="1747" b="1" spc="-67" dirty="0">
                <a:solidFill>
                  <a:srgbClr val="1D1E3F"/>
                </a:solidFill>
                <a:latin typeface="Arial"/>
                <a:cs typeface="Arial"/>
              </a:rPr>
              <a:t>Questions?</a:t>
            </a:r>
            <a:endParaRPr sz="1747" dirty="0">
              <a:solidFill>
                <a:srgbClr val="1D1E3F"/>
              </a:solidFill>
              <a:latin typeface="Arial"/>
              <a:cs typeface="Arial"/>
            </a:endParaRPr>
          </a:p>
        </p:txBody>
      </p:sp>
      <p:sp>
        <p:nvSpPr>
          <p:cNvPr id="32" name="PB3">
            <a:extLst>
              <a:ext uri="{FF2B5EF4-FFF2-40B4-BE49-F238E27FC236}">
                <a16:creationId xmlns:a16="http://schemas.microsoft.com/office/drawing/2014/main" id="{8A31CC21-764E-40CB-B525-F4BDBFDC6EEE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PB4">
            <a:extLst>
              <a:ext uri="{FF2B5EF4-FFF2-40B4-BE49-F238E27FC236}">
                <a16:creationId xmlns:a16="http://schemas.microsoft.com/office/drawing/2014/main" id="{1F3F5D75-76CC-434D-A766-90FC8A87B0E1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5">
            <a:extLst>
              <a:ext uri="{FF2B5EF4-FFF2-40B4-BE49-F238E27FC236}">
                <a16:creationId xmlns:a16="http://schemas.microsoft.com/office/drawing/2014/main" id="{5A29D7C9-7C18-410B-80BD-970D259326BF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6">
            <a:extLst>
              <a:ext uri="{FF2B5EF4-FFF2-40B4-BE49-F238E27FC236}">
                <a16:creationId xmlns:a16="http://schemas.microsoft.com/office/drawing/2014/main" id="{12D17D10-EB5D-44C3-BF6A-D050635AF928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7">
            <a:extLst>
              <a:ext uri="{FF2B5EF4-FFF2-40B4-BE49-F238E27FC236}">
                <a16:creationId xmlns:a16="http://schemas.microsoft.com/office/drawing/2014/main" id="{FF1FCFE5-CF6C-45D1-B513-6EF505FD110B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8">
            <a:extLst>
              <a:ext uri="{FF2B5EF4-FFF2-40B4-BE49-F238E27FC236}">
                <a16:creationId xmlns:a16="http://schemas.microsoft.com/office/drawing/2014/main" id="{5F16A35D-9015-449F-B43A-7C89E808891E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9">
            <a:extLst>
              <a:ext uri="{FF2B5EF4-FFF2-40B4-BE49-F238E27FC236}">
                <a16:creationId xmlns:a16="http://schemas.microsoft.com/office/drawing/2014/main" id="{13C6A0FD-08C3-4EC0-AFA9-85D22EB4DF3B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10">
            <a:extLst>
              <a:ext uri="{FF2B5EF4-FFF2-40B4-BE49-F238E27FC236}">
                <a16:creationId xmlns:a16="http://schemas.microsoft.com/office/drawing/2014/main" id="{3C95D206-87D5-4862-AA48-0DAF84C4B6D0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1">
            <a:extLst>
              <a:ext uri="{FF2B5EF4-FFF2-40B4-BE49-F238E27FC236}">
                <a16:creationId xmlns:a16="http://schemas.microsoft.com/office/drawing/2014/main" id="{4FDD523A-0C8C-4B55-9315-3C122B10A3D6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2">
            <a:extLst>
              <a:ext uri="{FF2B5EF4-FFF2-40B4-BE49-F238E27FC236}">
                <a16:creationId xmlns:a16="http://schemas.microsoft.com/office/drawing/2014/main" id="{210472F5-1B2E-4E7F-A9A4-6D178DCD91EC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3">
            <a:extLst>
              <a:ext uri="{FF2B5EF4-FFF2-40B4-BE49-F238E27FC236}">
                <a16:creationId xmlns:a16="http://schemas.microsoft.com/office/drawing/2014/main" id="{8307D208-5AB3-497E-9365-038E641E005D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4">
            <a:extLst>
              <a:ext uri="{FF2B5EF4-FFF2-40B4-BE49-F238E27FC236}">
                <a16:creationId xmlns:a16="http://schemas.microsoft.com/office/drawing/2014/main" id="{5BD6714F-73B3-4C67-8BCA-C4528C7C83FF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5">
            <a:extLst>
              <a:ext uri="{FF2B5EF4-FFF2-40B4-BE49-F238E27FC236}">
                <a16:creationId xmlns:a16="http://schemas.microsoft.com/office/drawing/2014/main" id="{4713A6AD-2008-4932-B06B-178F9A8A4C7E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6">
            <a:extLst>
              <a:ext uri="{FF2B5EF4-FFF2-40B4-BE49-F238E27FC236}">
                <a16:creationId xmlns:a16="http://schemas.microsoft.com/office/drawing/2014/main" id="{F2CEA7FE-8F36-4123-B960-BA41B535ED8F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7">
            <a:extLst>
              <a:ext uri="{FF2B5EF4-FFF2-40B4-BE49-F238E27FC236}">
                <a16:creationId xmlns:a16="http://schemas.microsoft.com/office/drawing/2014/main" id="{D658C879-0B10-47FC-B7C5-23152C955A13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8">
            <a:extLst>
              <a:ext uri="{FF2B5EF4-FFF2-40B4-BE49-F238E27FC236}">
                <a16:creationId xmlns:a16="http://schemas.microsoft.com/office/drawing/2014/main" id="{C44A82A4-5B47-4C28-BE77-622D81B449C3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9">
            <a:extLst>
              <a:ext uri="{FF2B5EF4-FFF2-40B4-BE49-F238E27FC236}">
                <a16:creationId xmlns:a16="http://schemas.microsoft.com/office/drawing/2014/main" id="{B95029F1-6D38-48A2-9192-A3AC5F368BAD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B0">
            <a:extLst>
              <a:ext uri="{FF2B5EF4-FFF2-40B4-BE49-F238E27FC236}">
                <a16:creationId xmlns:a16="http://schemas.microsoft.com/office/drawing/2014/main" id="{51AE2D59-AE71-F863-CC87-C205D863B6D0}"/>
              </a:ext>
            </a:extLst>
          </p:cNvPr>
          <p:cNvSpPr/>
          <p:nvPr/>
        </p:nvSpPr>
        <p:spPr>
          <a:xfrm>
            <a:off x="5439444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22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94" y="67371"/>
            <a:ext cx="4543453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Animating Sign Language</a:t>
            </a:r>
            <a:endParaRPr spc="-94" dirty="0"/>
          </a:p>
        </p:txBody>
      </p:sp>
      <p:sp>
        <p:nvSpPr>
          <p:cNvPr id="3" name="object 3"/>
          <p:cNvSpPr txBox="1"/>
          <p:nvPr/>
        </p:nvSpPr>
        <p:spPr>
          <a:xfrm>
            <a:off x="212725" y="923361"/>
            <a:ext cx="5547055" cy="266561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Create animation by concatenating(</a:t>
            </a:r>
            <a:r>
              <a:rPr lang="en-US" sz="1248" dirty="0" err="1">
                <a:solidFill>
                  <a:srgbClr val="1D1E3F"/>
                </a:solidFill>
                <a:latin typeface="Tahoma"/>
                <a:cs typeface="Tahoma"/>
              </a:rPr>
              <a:t>Pezeshkpour</a:t>
            </a: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 et al., 1999)</a:t>
            </a:r>
          </a:p>
          <a:p>
            <a:pPr marL="15852">
              <a:spcBef>
                <a:spcPts val="119"/>
              </a:spcBef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	              Example: Cat + I like</a:t>
            </a:r>
          </a:p>
          <a:p>
            <a:pPr marL="15852">
              <a:spcBef>
                <a:spcPts val="119"/>
              </a:spcBef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Problem: Need a pre-animated sign for every gloss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Solution: Procedural methods(GIBET et al., 2001)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Problem: Still linear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sz="1248" dirty="0"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DDFD244-45C5-68E8-2D42-2B4C28DB03BA}"/>
              </a:ext>
            </a:extLst>
          </p:cNvPr>
          <p:cNvSpPr/>
          <p:nvPr/>
        </p:nvSpPr>
        <p:spPr>
          <a:xfrm>
            <a:off x="319676" y="3912912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2707546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93128"/>
            <a:ext cx="2355919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AZee</a:t>
            </a:r>
            <a:endParaRPr spc="-94" dirty="0"/>
          </a:p>
        </p:txBody>
      </p:sp>
      <p:sp>
        <p:nvSpPr>
          <p:cNvPr id="3" name="object 3"/>
          <p:cNvSpPr txBox="1"/>
          <p:nvPr/>
        </p:nvSpPr>
        <p:spPr>
          <a:xfrm>
            <a:off x="261749" y="1208694"/>
            <a:ext cx="5497701" cy="1641292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Proposed by </a:t>
            </a:r>
            <a:r>
              <a:rPr lang="en-US" sz="1248" dirty="0" err="1">
                <a:solidFill>
                  <a:srgbClr val="1D1E3F"/>
                </a:solidFill>
                <a:latin typeface="Tahoma"/>
                <a:cs typeface="Tahoma"/>
              </a:rPr>
              <a:t>Filhol</a:t>
            </a: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 in 2014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Non-linear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Allows us to write parameterized signed forms for semantic functions</a:t>
            </a:r>
          </a:p>
          <a:p>
            <a:pPr marL="15852">
              <a:spcBef>
                <a:spcPts val="119"/>
              </a:spcBef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Generates a timeline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ACAF6D3-5C19-2F61-357E-4A7D617268EE}"/>
              </a:ext>
            </a:extLst>
          </p:cNvPr>
          <p:cNvSpPr/>
          <p:nvPr/>
        </p:nvSpPr>
        <p:spPr>
          <a:xfrm>
            <a:off x="316963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84789452-4CE5-9B76-3443-DA085DBE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08" y="711994"/>
            <a:ext cx="654271" cy="7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212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93128"/>
            <a:ext cx="3863051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Animation Techniques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4ACAF6D3-5C19-2F61-357E-4A7D617268EE}"/>
              </a:ext>
            </a:extLst>
          </p:cNvPr>
          <p:cNvSpPr/>
          <p:nvPr/>
        </p:nvSpPr>
        <p:spPr>
          <a:xfrm>
            <a:off x="316963" y="3887628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4171A5-920C-8E34-C4E1-F53B7BCF1BE4}"/>
              </a:ext>
            </a:extLst>
          </p:cNvPr>
          <p:cNvSpPr txBox="1"/>
          <p:nvPr/>
        </p:nvSpPr>
        <p:spPr>
          <a:xfrm>
            <a:off x="212725" y="702155"/>
            <a:ext cx="3276601" cy="20724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Pre-animated</a:t>
            </a: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(Mocap, Artist defined, etc.)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FF4552E-F920-F559-1971-E5700EBE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945" y="669082"/>
            <a:ext cx="2038833" cy="11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A6D26-4ABB-64DC-AECD-DC3E16DE9D8F}"/>
              </a:ext>
            </a:extLst>
          </p:cNvPr>
          <p:cNvSpPr txBox="1"/>
          <p:nvPr/>
        </p:nvSpPr>
        <p:spPr>
          <a:xfrm>
            <a:off x="4291551" y="1764571"/>
            <a:ext cx="708848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Silhouette tracking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49407FE-77CE-9F48-07EC-4F3649709F8B}"/>
              </a:ext>
            </a:extLst>
          </p:cNvPr>
          <p:cNvSpPr txBox="1"/>
          <p:nvPr/>
        </p:nvSpPr>
        <p:spPr>
          <a:xfrm>
            <a:off x="316963" y="1026325"/>
            <a:ext cx="3172363" cy="1231565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Labor intensive</a:t>
            </a: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1248" dirty="0">
              <a:solidFill>
                <a:srgbClr val="1D1E3F"/>
              </a:solidFill>
              <a:latin typeface="Tahoma"/>
              <a:cs typeface="Tahoma"/>
              <a:sym typeface="Wingdings" pitchFamily="2" charset="2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Difficult to isolate signs(for Mocap)</a:t>
            </a: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1248" dirty="0">
              <a:solidFill>
                <a:srgbClr val="1D1E3F"/>
              </a:solidFill>
              <a:latin typeface="Tahoma"/>
              <a:cs typeface="Tahoma"/>
              <a:sym typeface="Wingdings" pitchFamily="2" charset="2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Problems with Re-targeting </a:t>
            </a: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1248" dirty="0">
              <a:solidFill>
                <a:srgbClr val="1D1E3F"/>
              </a:solidFill>
              <a:latin typeface="Tahoma"/>
              <a:cs typeface="Tahoma"/>
              <a:sym typeface="Wingdings" pitchFamily="2" charset="2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0A95B4A-3CB0-C8D9-A909-B8E61F87CD6C}"/>
              </a:ext>
            </a:extLst>
          </p:cNvPr>
          <p:cNvSpPr txBox="1"/>
          <p:nvPr/>
        </p:nvSpPr>
        <p:spPr>
          <a:xfrm>
            <a:off x="212725" y="2251698"/>
            <a:ext cx="3276601" cy="20724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Building from low-level</a:t>
            </a:r>
            <a:endParaRPr lang="en-US" sz="1248" dirty="0">
              <a:solidFill>
                <a:srgbClr val="1D1E3F"/>
              </a:solidFill>
              <a:latin typeface="Tahoma"/>
              <a:cs typeface="Tahoma"/>
              <a:sym typeface="Wingdings" pitchFamily="2" charset="2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FB0A58E-F5AC-ED0F-F847-5282BE00278B}"/>
              </a:ext>
            </a:extLst>
          </p:cNvPr>
          <p:cNvSpPr txBox="1"/>
          <p:nvPr/>
        </p:nvSpPr>
        <p:spPr>
          <a:xfrm>
            <a:off x="316963" y="2575868"/>
            <a:ext cx="3172363" cy="20724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  <a:sym typeface="Wingdings" pitchFamily="2" charset="2"/>
              </a:rPr>
              <a:t>Robotic</a:t>
            </a:r>
          </a:p>
        </p:txBody>
      </p:sp>
    </p:spTree>
    <p:extLst>
      <p:ext uri="{BB962C8B-B14F-4D97-AF65-F5344CB8AC3E}">
        <p14:creationId xmlns:p14="http://schemas.microsoft.com/office/powerpoint/2010/main" val="49226276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4" y="68365"/>
            <a:ext cx="3402130" cy="24570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Animating with AZee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A247F-4BB7-45B1-EBD2-FE076976404C}"/>
              </a:ext>
            </a:extLst>
          </p:cNvPr>
          <p:cNvSpPr/>
          <p:nvPr/>
        </p:nvSpPr>
        <p:spPr>
          <a:xfrm>
            <a:off x="603211" y="1541578"/>
            <a:ext cx="993703" cy="12364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l">
              <a:spcBef>
                <a:spcPts val="119"/>
              </a:spcBef>
            </a:pPr>
            <a:r>
              <a:rPr lang="en-US" sz="1200" i="1" dirty="0">
                <a:latin typeface="Tahoma"/>
                <a:cs typeface="Tahoma"/>
              </a:rPr>
              <a:t>:info-about</a:t>
            </a:r>
          </a:p>
          <a:p>
            <a:pPr marL="15852" algn="l">
              <a:spcBef>
                <a:spcPts val="119"/>
              </a:spcBef>
            </a:pPr>
            <a:r>
              <a:rPr lang="en-US" sz="1200" i="1" dirty="0">
                <a:latin typeface="Tahoma"/>
                <a:cs typeface="Tahoma"/>
              </a:rPr>
              <a:t>    'topic</a:t>
            </a:r>
          </a:p>
          <a:p>
            <a:pPr marL="15852" algn="l">
              <a:spcBef>
                <a:spcPts val="119"/>
              </a:spcBef>
            </a:pPr>
            <a:r>
              <a:rPr lang="en-US" sz="1200" i="1" dirty="0">
                <a:latin typeface="Tahoma"/>
                <a:cs typeface="Tahoma"/>
              </a:rPr>
              <a:t>    :cat</a:t>
            </a:r>
          </a:p>
          <a:p>
            <a:pPr marL="15852" algn="l">
              <a:spcBef>
                <a:spcPts val="119"/>
              </a:spcBef>
            </a:pPr>
            <a:r>
              <a:rPr lang="en-US" sz="1200" i="1" dirty="0">
                <a:latin typeface="Tahoma"/>
                <a:cs typeface="Tahoma"/>
              </a:rPr>
              <a:t>    'info</a:t>
            </a:r>
          </a:p>
          <a:p>
            <a:pPr marL="15852" algn="l">
              <a:spcBef>
                <a:spcPts val="119"/>
              </a:spcBef>
            </a:pPr>
            <a:r>
              <a:rPr lang="en-US" sz="1200" i="1" dirty="0">
                <a:latin typeface="Tahoma"/>
                <a:cs typeface="Tahoma"/>
              </a:rPr>
              <a:t>    :cute</a:t>
            </a:r>
            <a:endParaRPr lang="en-FR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C6B90D-1CCB-425F-0EDD-4C7F41E422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1596914" y="1251586"/>
            <a:ext cx="708868" cy="90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021E1-D601-4E31-7C6C-41500E8D999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1596914" y="1820370"/>
            <a:ext cx="708869" cy="33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75570-7F0A-D202-DCA5-4DFB88156BB7}"/>
              </a:ext>
            </a:extLst>
          </p:cNvPr>
          <p:cNvSpPr/>
          <p:nvPr/>
        </p:nvSpPr>
        <p:spPr>
          <a:xfrm>
            <a:off x="2305783" y="1595423"/>
            <a:ext cx="891164" cy="449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INFO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3DA29-2BF7-E44D-001C-DEEF62E7D03B}"/>
              </a:ext>
            </a:extLst>
          </p:cNvPr>
          <p:cNvSpPr/>
          <p:nvPr/>
        </p:nvSpPr>
        <p:spPr>
          <a:xfrm>
            <a:off x="2305782" y="1026639"/>
            <a:ext cx="891164" cy="449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TOPIC</a:t>
            </a:r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D5FDBCCB-BDA9-7C58-A11E-63C984778D11}"/>
              </a:ext>
            </a:extLst>
          </p:cNvPr>
          <p:cNvSpPr/>
          <p:nvPr/>
        </p:nvSpPr>
        <p:spPr>
          <a:xfrm>
            <a:off x="316308" y="3883967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A8FA9-DF91-848D-B7A7-F4194820C8BF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1596914" y="2159794"/>
            <a:ext cx="699731" cy="18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5ED8BA-36CC-65B0-0C27-0468B5C64D5A}"/>
              </a:ext>
            </a:extLst>
          </p:cNvPr>
          <p:cNvSpPr/>
          <p:nvPr/>
        </p:nvSpPr>
        <p:spPr>
          <a:xfrm>
            <a:off x="2296645" y="2200093"/>
            <a:ext cx="891163" cy="28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/>
              <a:t>HOLD1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239F7A-D10A-E9C6-23D5-D5AB823DDF9E}"/>
              </a:ext>
            </a:extLst>
          </p:cNvPr>
          <p:cNvSpPr/>
          <p:nvPr/>
        </p:nvSpPr>
        <p:spPr>
          <a:xfrm>
            <a:off x="2296644" y="2616395"/>
            <a:ext cx="891163" cy="28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/>
              <a:t>HOLD2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C9DCC1-13D9-354D-AA69-CAD69A82D413}"/>
              </a:ext>
            </a:extLst>
          </p:cNvPr>
          <p:cNvSpPr/>
          <p:nvPr/>
        </p:nvSpPr>
        <p:spPr>
          <a:xfrm>
            <a:off x="2305782" y="3032696"/>
            <a:ext cx="891163" cy="28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/>
              <a:t>BLINK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CE5FA7-35E8-E1F8-B74C-D6F45189EC83}"/>
              </a:ext>
            </a:extLst>
          </p:cNvPr>
          <p:cNvCxnSpPr>
            <a:stCxn id="8" idx="3"/>
            <a:endCxn id="28" idx="1"/>
          </p:cNvCxnSpPr>
          <p:nvPr/>
        </p:nvCxnSpPr>
        <p:spPr>
          <a:xfrm>
            <a:off x="1596914" y="2159794"/>
            <a:ext cx="699730" cy="59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BAAA92-1237-4960-CA48-D1232218059C}"/>
              </a:ext>
            </a:extLst>
          </p:cNvPr>
          <p:cNvCxnSpPr>
            <a:stCxn id="8" idx="3"/>
            <a:endCxn id="54" idx="1"/>
          </p:cNvCxnSpPr>
          <p:nvPr/>
        </p:nvCxnSpPr>
        <p:spPr>
          <a:xfrm>
            <a:off x="1596914" y="2159794"/>
            <a:ext cx="708868" cy="101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583382-95BB-1703-D762-190D59C23232}"/>
              </a:ext>
            </a:extLst>
          </p:cNvPr>
          <p:cNvCxnSpPr>
            <a:cxnSpLocks/>
          </p:cNvCxnSpPr>
          <p:nvPr/>
        </p:nvCxnSpPr>
        <p:spPr>
          <a:xfrm flipV="1">
            <a:off x="3905814" y="1595423"/>
            <a:ext cx="445557" cy="22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BCDEA-1A92-3ABF-E038-C8F31F9CF1CA}"/>
              </a:ext>
            </a:extLst>
          </p:cNvPr>
          <p:cNvCxnSpPr>
            <a:cxnSpLocks/>
          </p:cNvCxnSpPr>
          <p:nvPr/>
        </p:nvCxnSpPr>
        <p:spPr>
          <a:xfrm>
            <a:off x="3905814" y="1820370"/>
            <a:ext cx="445557" cy="22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20914A8-383E-9C10-D794-91F10BF9B9AC}"/>
              </a:ext>
            </a:extLst>
          </p:cNvPr>
          <p:cNvSpPr/>
          <p:nvPr/>
        </p:nvSpPr>
        <p:spPr>
          <a:xfrm>
            <a:off x="4375918" y="1462778"/>
            <a:ext cx="891163" cy="280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/>
              <a:t>HAND_PLACE_TRILL.INFO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753DB-71F5-1120-3F74-AA5EB3BD2B23}"/>
              </a:ext>
            </a:extLst>
          </p:cNvPr>
          <p:cNvSpPr/>
          <p:nvPr/>
        </p:nvSpPr>
        <p:spPr>
          <a:xfrm>
            <a:off x="4375918" y="1892563"/>
            <a:ext cx="1016085" cy="2807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000" dirty="0"/>
              <a:t>HAND_CONFIG.INFO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58678-12CB-D100-E7A4-300523048BB4}"/>
              </a:ext>
            </a:extLst>
          </p:cNvPr>
          <p:cNvSpPr txBox="1"/>
          <p:nvPr/>
        </p:nvSpPr>
        <p:spPr>
          <a:xfrm>
            <a:off x="3299485" y="106692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E4E53-541B-4790-E5BD-EE0CFC625A2E}"/>
              </a:ext>
            </a:extLst>
          </p:cNvPr>
          <p:cNvSpPr txBox="1"/>
          <p:nvPr/>
        </p:nvSpPr>
        <p:spPr>
          <a:xfrm>
            <a:off x="3289934" y="16207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Cute</a:t>
            </a:r>
          </a:p>
        </p:txBody>
      </p:sp>
    </p:spTree>
    <p:extLst>
      <p:ext uri="{BB962C8B-B14F-4D97-AF65-F5344CB8AC3E}">
        <p14:creationId xmlns:p14="http://schemas.microsoft.com/office/powerpoint/2010/main" val="3072230737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3" y="68365"/>
            <a:ext cx="5387052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Building from low-level constraints for </a:t>
            </a:r>
            <a:r>
              <a:rPr lang="en-US" i="1" dirty="0"/>
              <a:t>:cute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E20C0A1B-BAA7-9892-FB4B-073D10B9197A}"/>
              </a:ext>
            </a:extLst>
          </p:cNvPr>
          <p:cNvSpPr txBox="1"/>
          <p:nvPr/>
        </p:nvSpPr>
        <p:spPr>
          <a:xfrm>
            <a:off x="254061" y="857020"/>
            <a:ext cx="5497701" cy="616974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More Blocks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Posture Constraints</a:t>
            </a:r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D5FDBCCB-BDA9-7C58-A11E-63C984778D11}"/>
              </a:ext>
            </a:extLst>
          </p:cNvPr>
          <p:cNvSpPr/>
          <p:nvPr/>
        </p:nvSpPr>
        <p:spPr>
          <a:xfrm>
            <a:off x="316308" y="3883967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4AE9E-1C7F-EC7E-2FC3-B58419D9A4EE}"/>
              </a:ext>
            </a:extLst>
          </p:cNvPr>
          <p:cNvSpPr/>
          <p:nvPr/>
        </p:nvSpPr>
        <p:spPr>
          <a:xfrm>
            <a:off x="2473274" y="1683328"/>
            <a:ext cx="726456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:cute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D18FC0-B1A0-6677-DEBC-21E2BEE1095F}"/>
              </a:ext>
            </a:extLst>
          </p:cNvPr>
          <p:cNvCxnSpPr>
            <a:stCxn id="4" idx="2"/>
          </p:cNvCxnSpPr>
          <p:nvPr/>
        </p:nvCxnSpPr>
        <p:spPr>
          <a:xfrm flipH="1">
            <a:off x="2196490" y="1932679"/>
            <a:ext cx="640012" cy="35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0895D3-20F7-1299-6DCF-63E1F6B0279D}"/>
              </a:ext>
            </a:extLst>
          </p:cNvPr>
          <p:cNvCxnSpPr>
            <a:stCxn id="4" idx="2"/>
          </p:cNvCxnSpPr>
          <p:nvPr/>
        </p:nvCxnSpPr>
        <p:spPr>
          <a:xfrm>
            <a:off x="2836502" y="1932679"/>
            <a:ext cx="609600" cy="35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A432C-E1B3-1F9E-7064-EB1799EE2AE5}"/>
              </a:ext>
            </a:extLst>
          </p:cNvPr>
          <p:cNvSpPr/>
          <p:nvPr/>
        </p:nvSpPr>
        <p:spPr>
          <a:xfrm>
            <a:off x="1464902" y="2320750"/>
            <a:ext cx="1132653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(static)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D8866C-7DE8-6CE4-2D32-E51DE4192935}"/>
              </a:ext>
            </a:extLst>
          </p:cNvPr>
          <p:cNvSpPr/>
          <p:nvPr/>
        </p:nvSpPr>
        <p:spPr>
          <a:xfrm>
            <a:off x="2959688" y="2320749"/>
            <a:ext cx="1400814" cy="24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52" algn="ctr">
              <a:spcBef>
                <a:spcPts val="119"/>
              </a:spcBef>
            </a:pPr>
            <a:r>
              <a:rPr lang="en-US" sz="999" i="1" dirty="0">
                <a:latin typeface="Tahoma"/>
                <a:cs typeface="Tahoma"/>
              </a:rPr>
              <a:t>(dynamic)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C821B556-6730-7F5F-A476-233C0E45095D}"/>
              </a:ext>
            </a:extLst>
          </p:cNvPr>
          <p:cNvSpPr txBox="1"/>
          <p:nvPr/>
        </p:nvSpPr>
        <p:spPr>
          <a:xfrm>
            <a:off x="1419791" y="2650029"/>
            <a:ext cx="1182643" cy="533297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Place hand on abdomen</a:t>
            </a: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8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Orient…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EEFC0931-9F16-9AF7-B4BF-0B11600411B9}"/>
              </a:ext>
            </a:extLst>
          </p:cNvPr>
          <p:cNvSpPr txBox="1"/>
          <p:nvPr/>
        </p:nvSpPr>
        <p:spPr>
          <a:xfrm>
            <a:off x="3013274" y="2650028"/>
            <a:ext cx="1182643" cy="805166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Transition</a:t>
            </a: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8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800" dirty="0" err="1">
                <a:solidFill>
                  <a:srgbClr val="1D1E3F"/>
                </a:solidFill>
                <a:latin typeface="Tahoma"/>
                <a:cs typeface="Tahoma"/>
              </a:rPr>
              <a:t>Transpath</a:t>
            </a:r>
            <a:endParaRPr lang="en-US" sz="8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endParaRPr lang="en-US" sz="800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301602" indent="-285750">
              <a:spcBef>
                <a:spcPts val="119"/>
              </a:spcBef>
              <a:buFont typeface="Wingdings" pitchFamily="2" charset="2"/>
              <a:buChar char="Ø"/>
            </a:pPr>
            <a:r>
              <a:rPr lang="en-US" sz="800" dirty="0">
                <a:solidFill>
                  <a:srgbClr val="1D1E3F"/>
                </a:solidFill>
                <a:latin typeface="Tahoma"/>
                <a:cs typeface="Tahoma"/>
              </a:rPr>
              <a:t>Trill or Shake the hand along an axis</a:t>
            </a:r>
          </a:p>
        </p:txBody>
      </p:sp>
    </p:spTree>
    <p:extLst>
      <p:ext uri="{BB962C8B-B14F-4D97-AF65-F5344CB8AC3E}">
        <p14:creationId xmlns:p14="http://schemas.microsoft.com/office/powerpoint/2010/main" val="3595677013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81" y="89130"/>
            <a:ext cx="4202145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Background: IK vs FK</a:t>
            </a:r>
            <a:endParaRPr spc="-94" dirty="0"/>
          </a:p>
        </p:txBody>
      </p:sp>
      <p:sp>
        <p:nvSpPr>
          <p:cNvPr id="3" name="object 3"/>
          <p:cNvSpPr txBox="1"/>
          <p:nvPr/>
        </p:nvSpPr>
        <p:spPr>
          <a:xfrm>
            <a:off x="319676" y="739387"/>
            <a:ext cx="4056051" cy="412110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Inverse Kinematics Problems contained in a block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What Is Inverse Kinematics? - MATLAB &amp; Simulink">
            <a:extLst>
              <a:ext uri="{FF2B5EF4-FFF2-40B4-BE49-F238E27FC236}">
                <a16:creationId xmlns:a16="http://schemas.microsoft.com/office/drawing/2014/main" id="{263920D2-CB40-3597-9075-CDC427ED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89" y="1397794"/>
            <a:ext cx="4033244" cy="206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2A6D96-9E2A-A851-BB45-F03314480F01}"/>
              </a:ext>
            </a:extLst>
          </p:cNvPr>
          <p:cNvSpPr txBox="1"/>
          <p:nvPr/>
        </p:nvSpPr>
        <p:spPr>
          <a:xfrm>
            <a:off x="-72791" y="4188086"/>
            <a:ext cx="2185214" cy="169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9" dirty="0"/>
              <a:t>Source: https://</a:t>
            </a:r>
            <a:r>
              <a:rPr lang="en-GB" sz="499" dirty="0" err="1"/>
              <a:t>www.mathworks.com</a:t>
            </a:r>
            <a:r>
              <a:rPr lang="en-GB" sz="499" dirty="0"/>
              <a:t>/discovery/inverse-</a:t>
            </a:r>
            <a:r>
              <a:rPr lang="en-GB" sz="499" dirty="0" err="1"/>
              <a:t>kinematics.html</a:t>
            </a:r>
            <a:endParaRPr lang="en-FR" sz="499" dirty="0"/>
          </a:p>
        </p:txBody>
      </p:sp>
      <p:sp>
        <p:nvSpPr>
          <p:cNvPr id="4" name="PB0">
            <a:extLst>
              <a:ext uri="{FF2B5EF4-FFF2-40B4-BE49-F238E27FC236}">
                <a16:creationId xmlns:a16="http://schemas.microsoft.com/office/drawing/2014/main" id="{206938DF-7855-57CC-956F-3FDFA7C437E0}"/>
              </a:ext>
            </a:extLst>
          </p:cNvPr>
          <p:cNvSpPr/>
          <p:nvPr/>
        </p:nvSpPr>
        <p:spPr>
          <a:xfrm>
            <a:off x="319676" y="3905303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4715064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673" y="68365"/>
            <a:ext cx="5387052" cy="245718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15852">
              <a:spcBef>
                <a:spcPts val="119"/>
              </a:spcBef>
            </a:pPr>
            <a:r>
              <a:rPr lang="en-US" dirty="0"/>
              <a:t>Problem: Flattening</a:t>
            </a:r>
            <a:endParaRPr spc="-94" dirty="0"/>
          </a:p>
        </p:txBody>
      </p:sp>
      <p:sp>
        <p:nvSpPr>
          <p:cNvPr id="33" name="PB3">
            <a:extLst>
              <a:ext uri="{FF2B5EF4-FFF2-40B4-BE49-F238E27FC236}">
                <a16:creationId xmlns:a16="http://schemas.microsoft.com/office/drawing/2014/main" id="{EBC262FE-A3AF-4B92-AF9F-A66292A37C92}"/>
              </a:ext>
            </a:extLst>
          </p:cNvPr>
          <p:cNvSpPr/>
          <p:nvPr/>
        </p:nvSpPr>
        <p:spPr>
          <a:xfrm rot="10800000">
            <a:off x="-328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PB4">
            <a:extLst>
              <a:ext uri="{FF2B5EF4-FFF2-40B4-BE49-F238E27FC236}">
                <a16:creationId xmlns:a16="http://schemas.microsoft.com/office/drawing/2014/main" id="{D9A85565-0563-4AAD-BAA4-A5B1DB251B84}"/>
              </a:ext>
            </a:extLst>
          </p:cNvPr>
          <p:cNvSpPr/>
          <p:nvPr/>
        </p:nvSpPr>
        <p:spPr>
          <a:xfrm rot="10800000">
            <a:off x="319678" y="3887629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PB5">
            <a:extLst>
              <a:ext uri="{FF2B5EF4-FFF2-40B4-BE49-F238E27FC236}">
                <a16:creationId xmlns:a16="http://schemas.microsoft.com/office/drawing/2014/main" id="{1B10D4EB-8E87-4466-B0BC-176CD0732485}"/>
              </a:ext>
            </a:extLst>
          </p:cNvPr>
          <p:cNvSpPr/>
          <p:nvPr/>
        </p:nvSpPr>
        <p:spPr>
          <a:xfrm rot="10800000">
            <a:off x="639682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PB6">
            <a:extLst>
              <a:ext uri="{FF2B5EF4-FFF2-40B4-BE49-F238E27FC236}">
                <a16:creationId xmlns:a16="http://schemas.microsoft.com/office/drawing/2014/main" id="{0E4C90DD-D14B-4E04-9784-352954C855C4}"/>
              </a:ext>
            </a:extLst>
          </p:cNvPr>
          <p:cNvSpPr/>
          <p:nvPr/>
        </p:nvSpPr>
        <p:spPr>
          <a:xfrm rot="10800000">
            <a:off x="95969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PB7">
            <a:extLst>
              <a:ext uri="{FF2B5EF4-FFF2-40B4-BE49-F238E27FC236}">
                <a16:creationId xmlns:a16="http://schemas.microsoft.com/office/drawing/2014/main" id="{647AA1EE-1BC7-46AB-A712-CAB304EE24B9}"/>
              </a:ext>
            </a:extLst>
          </p:cNvPr>
          <p:cNvSpPr/>
          <p:nvPr/>
        </p:nvSpPr>
        <p:spPr>
          <a:xfrm rot="10800000">
            <a:off x="127969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PB8">
            <a:extLst>
              <a:ext uri="{FF2B5EF4-FFF2-40B4-BE49-F238E27FC236}">
                <a16:creationId xmlns:a16="http://schemas.microsoft.com/office/drawing/2014/main" id="{5D838369-0490-4D34-BE78-A0E03D62AD0A}"/>
              </a:ext>
            </a:extLst>
          </p:cNvPr>
          <p:cNvSpPr/>
          <p:nvPr/>
        </p:nvSpPr>
        <p:spPr>
          <a:xfrm rot="10800000">
            <a:off x="159970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PB9">
            <a:extLst>
              <a:ext uri="{FF2B5EF4-FFF2-40B4-BE49-F238E27FC236}">
                <a16:creationId xmlns:a16="http://schemas.microsoft.com/office/drawing/2014/main" id="{4D25632D-9EC6-4173-8581-2807D7B88639}"/>
              </a:ext>
            </a:extLst>
          </p:cNvPr>
          <p:cNvSpPr/>
          <p:nvPr/>
        </p:nvSpPr>
        <p:spPr>
          <a:xfrm rot="10800000">
            <a:off x="1919706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PB10">
            <a:extLst>
              <a:ext uri="{FF2B5EF4-FFF2-40B4-BE49-F238E27FC236}">
                <a16:creationId xmlns:a16="http://schemas.microsoft.com/office/drawing/2014/main" id="{190818A7-1190-42A4-B60A-272DE6250661}"/>
              </a:ext>
            </a:extLst>
          </p:cNvPr>
          <p:cNvSpPr/>
          <p:nvPr/>
        </p:nvSpPr>
        <p:spPr>
          <a:xfrm rot="10800000">
            <a:off x="2239715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PB11">
            <a:extLst>
              <a:ext uri="{FF2B5EF4-FFF2-40B4-BE49-F238E27FC236}">
                <a16:creationId xmlns:a16="http://schemas.microsoft.com/office/drawing/2014/main" id="{2B385DBC-1BD6-4584-949C-0DBD58B9CFF7}"/>
              </a:ext>
            </a:extLst>
          </p:cNvPr>
          <p:cNvSpPr/>
          <p:nvPr/>
        </p:nvSpPr>
        <p:spPr>
          <a:xfrm rot="10800000">
            <a:off x="2559722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B12">
            <a:extLst>
              <a:ext uri="{FF2B5EF4-FFF2-40B4-BE49-F238E27FC236}">
                <a16:creationId xmlns:a16="http://schemas.microsoft.com/office/drawing/2014/main" id="{CD282B45-22AB-45EE-B609-A433E57B35E9}"/>
              </a:ext>
            </a:extLst>
          </p:cNvPr>
          <p:cNvSpPr/>
          <p:nvPr/>
        </p:nvSpPr>
        <p:spPr>
          <a:xfrm rot="10800000">
            <a:off x="2879727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B13">
            <a:extLst>
              <a:ext uri="{FF2B5EF4-FFF2-40B4-BE49-F238E27FC236}">
                <a16:creationId xmlns:a16="http://schemas.microsoft.com/office/drawing/2014/main" id="{25887E36-5F0C-4182-A7AD-FC2AC1C4597C}"/>
              </a:ext>
            </a:extLst>
          </p:cNvPr>
          <p:cNvSpPr/>
          <p:nvPr/>
        </p:nvSpPr>
        <p:spPr>
          <a:xfrm rot="10800000">
            <a:off x="3199731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PB14">
            <a:extLst>
              <a:ext uri="{FF2B5EF4-FFF2-40B4-BE49-F238E27FC236}">
                <a16:creationId xmlns:a16="http://schemas.microsoft.com/office/drawing/2014/main" id="{F7FF9FFD-2483-4BDA-929F-2F104FC98629}"/>
              </a:ext>
            </a:extLst>
          </p:cNvPr>
          <p:cNvSpPr/>
          <p:nvPr/>
        </p:nvSpPr>
        <p:spPr>
          <a:xfrm rot="10800000">
            <a:off x="351974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PB15">
            <a:extLst>
              <a:ext uri="{FF2B5EF4-FFF2-40B4-BE49-F238E27FC236}">
                <a16:creationId xmlns:a16="http://schemas.microsoft.com/office/drawing/2014/main" id="{E0022649-1FC8-467B-A000-5902367D248F}"/>
              </a:ext>
            </a:extLst>
          </p:cNvPr>
          <p:cNvSpPr/>
          <p:nvPr/>
        </p:nvSpPr>
        <p:spPr>
          <a:xfrm rot="10800000">
            <a:off x="383974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PB16">
            <a:extLst>
              <a:ext uri="{FF2B5EF4-FFF2-40B4-BE49-F238E27FC236}">
                <a16:creationId xmlns:a16="http://schemas.microsoft.com/office/drawing/2014/main" id="{D5681E76-CDC5-4E8A-BBB2-CC727C2E1836}"/>
              </a:ext>
            </a:extLst>
          </p:cNvPr>
          <p:cNvSpPr/>
          <p:nvPr/>
        </p:nvSpPr>
        <p:spPr>
          <a:xfrm rot="10800000">
            <a:off x="4159751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PB17">
            <a:extLst>
              <a:ext uri="{FF2B5EF4-FFF2-40B4-BE49-F238E27FC236}">
                <a16:creationId xmlns:a16="http://schemas.microsoft.com/office/drawing/2014/main" id="{13560052-5E14-4F1E-9A1E-8B3A1F4DE46A}"/>
              </a:ext>
            </a:extLst>
          </p:cNvPr>
          <p:cNvSpPr/>
          <p:nvPr/>
        </p:nvSpPr>
        <p:spPr>
          <a:xfrm rot="10800000">
            <a:off x="4479755" y="3887629"/>
            <a:ext cx="320007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PB18">
            <a:extLst>
              <a:ext uri="{FF2B5EF4-FFF2-40B4-BE49-F238E27FC236}">
                <a16:creationId xmlns:a16="http://schemas.microsoft.com/office/drawing/2014/main" id="{A4149049-CE1B-45B0-A15B-320091C030FD}"/>
              </a:ext>
            </a:extLst>
          </p:cNvPr>
          <p:cNvSpPr/>
          <p:nvPr/>
        </p:nvSpPr>
        <p:spPr>
          <a:xfrm rot="10800000">
            <a:off x="4799764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PB19">
            <a:extLst>
              <a:ext uri="{FF2B5EF4-FFF2-40B4-BE49-F238E27FC236}">
                <a16:creationId xmlns:a16="http://schemas.microsoft.com/office/drawing/2014/main" id="{2D67D7BD-5CE4-4680-B7E0-8D83FAA62C24}"/>
              </a:ext>
            </a:extLst>
          </p:cNvPr>
          <p:cNvSpPr/>
          <p:nvPr/>
        </p:nvSpPr>
        <p:spPr>
          <a:xfrm rot="10800000">
            <a:off x="5119770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PB20">
            <a:extLst>
              <a:ext uri="{FF2B5EF4-FFF2-40B4-BE49-F238E27FC236}">
                <a16:creationId xmlns:a16="http://schemas.microsoft.com/office/drawing/2014/main" id="{7C11A27E-37D5-4A1E-B6DF-D8C62F3E6DBB}"/>
              </a:ext>
            </a:extLst>
          </p:cNvPr>
          <p:cNvSpPr/>
          <p:nvPr/>
        </p:nvSpPr>
        <p:spPr>
          <a:xfrm rot="10800000">
            <a:off x="5439776" y="3887629"/>
            <a:ext cx="320006" cy="215980"/>
          </a:xfrm>
          <a:prstGeom prst="rect">
            <a:avLst/>
          </a:prstGeom>
          <a:solidFill>
            <a:srgbClr val="E1611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B0">
            <a:extLst>
              <a:ext uri="{FF2B5EF4-FFF2-40B4-BE49-F238E27FC236}">
                <a16:creationId xmlns:a16="http://schemas.microsoft.com/office/drawing/2014/main" id="{D5FDBCCB-BDA9-7C58-A11E-63C984778D11}"/>
              </a:ext>
            </a:extLst>
          </p:cNvPr>
          <p:cNvSpPr/>
          <p:nvPr/>
        </p:nvSpPr>
        <p:spPr>
          <a:xfrm>
            <a:off x="316308" y="3883967"/>
            <a:ext cx="320006" cy="21598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48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6" name="Picture 5" descr="A picture containing screenshot, diagram&#10;&#10;Description automatically generated">
            <a:extLst>
              <a:ext uri="{FF2B5EF4-FFF2-40B4-BE49-F238E27FC236}">
                <a16:creationId xmlns:a16="http://schemas.microsoft.com/office/drawing/2014/main" id="{40FAB9EA-6600-AC11-FA3E-91C319D98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96" y="1804787"/>
            <a:ext cx="3336925" cy="1657781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960BAFB4-2AFF-12EA-C1D1-046B0EE60614}"/>
              </a:ext>
            </a:extLst>
          </p:cNvPr>
          <p:cNvSpPr txBox="1"/>
          <p:nvPr/>
        </p:nvSpPr>
        <p:spPr>
          <a:xfrm>
            <a:off x="254061" y="857020"/>
            <a:ext cx="5497701" cy="616974"/>
          </a:xfrm>
          <a:prstGeom prst="rect">
            <a:avLst/>
          </a:prstGeom>
        </p:spPr>
        <p:txBody>
          <a:bodyPr vert="horz" wrap="square" lIns="0" tIns="15059" rIns="0" bIns="0" rtlCol="0">
            <a:spAutoFit/>
          </a:bodyPr>
          <a:lstStyle/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Generate key poses along the boundaries of the block to simplify clashes</a:t>
            </a: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endParaRPr lang="en-US" sz="1248" dirty="0">
              <a:solidFill>
                <a:srgbClr val="1D1E3F"/>
              </a:solidFill>
              <a:latin typeface="Tahoma"/>
              <a:cs typeface="Tahoma"/>
            </a:endParaRPr>
          </a:p>
          <a:p>
            <a:pPr marL="229861" indent="-214009">
              <a:spcBef>
                <a:spcPts val="119"/>
              </a:spcBef>
              <a:buFont typeface="Arial" panose="020B0604020202020204" pitchFamily="34" charset="0"/>
              <a:buChar char="•"/>
            </a:pPr>
            <a:r>
              <a:rPr lang="en-US" sz="1248" dirty="0">
                <a:solidFill>
                  <a:srgbClr val="1D1E3F"/>
                </a:solidFill>
                <a:latin typeface="Tahoma"/>
                <a:cs typeface="Tahoma"/>
              </a:rPr>
              <a:t>Information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4F8D6-4D49-758F-57D4-E7BEEB07002F}"/>
              </a:ext>
            </a:extLst>
          </p:cNvPr>
          <p:cNvSpPr txBox="1"/>
          <p:nvPr/>
        </p:nvSpPr>
        <p:spPr>
          <a:xfrm>
            <a:off x="1879003" y="3462568"/>
            <a:ext cx="22478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800" dirty="0"/>
              <a:t>Flattening in </a:t>
            </a:r>
            <a:r>
              <a:rPr lang="en-FR" sz="800" i="1" dirty="0"/>
              <a:t>:nicht-sondern(:arbre, :armoire)</a:t>
            </a:r>
          </a:p>
        </p:txBody>
      </p:sp>
    </p:spTree>
    <p:extLst>
      <p:ext uri="{BB962C8B-B14F-4D97-AF65-F5344CB8AC3E}">
        <p14:creationId xmlns:p14="http://schemas.microsoft.com/office/powerpoint/2010/main" val="314792517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1E3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5013</TotalTime>
  <Words>629</Words>
  <Application>Microsoft Macintosh PowerPoint</Application>
  <PresentationFormat>Custom</PresentationFormat>
  <Paragraphs>192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NimbusRomNo9L</vt:lpstr>
      <vt:lpstr>Tahoma</vt:lpstr>
      <vt:lpstr>Wingdings</vt:lpstr>
      <vt:lpstr>Office Theme</vt:lpstr>
      <vt:lpstr>Sign Language synthesis by a decreasing granularity system from AZee</vt:lpstr>
      <vt:lpstr>PowerPoint Presentation</vt:lpstr>
      <vt:lpstr>Background: Animating Sign Language</vt:lpstr>
      <vt:lpstr>Background: AZee</vt:lpstr>
      <vt:lpstr>Background: Animation Techniques</vt:lpstr>
      <vt:lpstr>Background: Animating with AZee</vt:lpstr>
      <vt:lpstr>Background: Building from low-level constraints for :cute</vt:lpstr>
      <vt:lpstr>Background: IK vs FK</vt:lpstr>
      <vt:lpstr>Problem: Flattening</vt:lpstr>
      <vt:lpstr>PowerPoint Presentation</vt:lpstr>
      <vt:lpstr>Problem</vt:lpstr>
      <vt:lpstr>Solution: Layers</vt:lpstr>
      <vt:lpstr>IK Layer</vt:lpstr>
      <vt:lpstr>PowerPoint Presentation</vt:lpstr>
      <vt:lpstr>PowerPoint Presentation</vt:lpstr>
      <vt:lpstr>PowerPoint Presentation</vt:lpstr>
      <vt:lpstr>Solution: Morphs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LISN - A modern beamer theme</dc:title>
  <dc:creator>Firstname Lastname</dc:creator>
  <cp:lastModifiedBy>Paritosh Sharma</cp:lastModifiedBy>
  <cp:revision>98</cp:revision>
  <dcterms:created xsi:type="dcterms:W3CDTF">2022-04-27T12:55:12Z</dcterms:created>
  <dcterms:modified xsi:type="dcterms:W3CDTF">2023-06-26T07:57:15Z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2022-04-27T00:00:00Z</vt:filetime>
  </property>
</Properties>
</file>